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71" r:id="rId2"/>
  </p:sldMasterIdLst>
  <p:notesMasterIdLst>
    <p:notesMasterId r:id="rId24"/>
  </p:notesMasterIdLst>
  <p:handoutMasterIdLst>
    <p:handoutMasterId r:id="rId25"/>
  </p:handoutMasterIdLst>
  <p:sldIdLst>
    <p:sldId id="408" r:id="rId3"/>
    <p:sldId id="268" r:id="rId4"/>
    <p:sldId id="409" r:id="rId5"/>
    <p:sldId id="406" r:id="rId6"/>
    <p:sldId id="271" r:id="rId7"/>
    <p:sldId id="411" r:id="rId8"/>
    <p:sldId id="342" r:id="rId9"/>
    <p:sldId id="343" r:id="rId10"/>
    <p:sldId id="412" r:id="rId11"/>
    <p:sldId id="341" r:id="rId12"/>
    <p:sldId id="277" r:id="rId13"/>
    <p:sldId id="355" r:id="rId14"/>
    <p:sldId id="377" r:id="rId15"/>
    <p:sldId id="378" r:id="rId16"/>
    <p:sldId id="351" r:id="rId17"/>
    <p:sldId id="379" r:id="rId18"/>
    <p:sldId id="380" r:id="rId19"/>
    <p:sldId id="413" r:id="rId20"/>
    <p:sldId id="381" r:id="rId21"/>
    <p:sldId id="382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jay VJ" initials="V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4E3"/>
    <a:srgbClr val="F119D7"/>
    <a:srgbClr val="F04D59"/>
    <a:srgbClr val="F2FCF7"/>
    <a:srgbClr val="FFF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/>
    <p:restoredTop sz="95856"/>
  </p:normalViewPr>
  <p:slideViewPr>
    <p:cSldViewPr snapToGrid="0">
      <p:cViewPr varScale="1">
        <p:scale>
          <a:sx n="115" d="100"/>
          <a:sy n="115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3A82-8DD2-9845-A4C9-5821AB673230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541CA23C-6B88-8E46-82E8-B89E776ECBB9}">
      <dgm:prSet phldrT="[Text]"/>
      <dgm:spPr>
        <a:solidFill>
          <a:schemeClr val="bg2"/>
        </a:solidFill>
      </dgm:spPr>
      <dgm:t>
        <a:bodyPr/>
        <a:lstStyle/>
        <a:p>
          <a:r>
            <a:rPr lang="en-GB" b="1" dirty="0">
              <a:latin typeface="Arial" panose="020B0604020202020204" pitchFamily="34" charset="0"/>
              <a:cs typeface="Arial" panose="020B0604020202020204" pitchFamily="34" charset="0"/>
            </a:rPr>
            <a:t>Resized to 512x384 Pixels</a:t>
          </a:r>
        </a:p>
      </dgm:t>
    </dgm:pt>
    <dgm:pt modelId="{D62DC2EC-629B-4441-B844-D01317FFBE51}" type="parTrans" cxnId="{62AE3CEC-5CEA-234D-AFB4-82AC40119040}">
      <dgm:prSet/>
      <dgm:spPr/>
      <dgm:t>
        <a:bodyPr/>
        <a:lstStyle/>
        <a:p>
          <a:endParaRPr lang="en-GB"/>
        </a:p>
      </dgm:t>
    </dgm:pt>
    <dgm:pt modelId="{B8E9C433-CAE3-1A42-8F3B-BB4E6D320397}" type="sibTrans" cxnId="{62AE3CEC-5CEA-234D-AFB4-82AC40119040}">
      <dgm:prSet/>
      <dgm:spPr/>
      <dgm:t>
        <a:bodyPr/>
        <a:lstStyle/>
        <a:p>
          <a:endParaRPr lang="en-GB"/>
        </a:p>
      </dgm:t>
    </dgm:pt>
    <dgm:pt modelId="{15531EED-B4C1-CB4B-8428-B8CC3C241200}" type="pres">
      <dgm:prSet presAssocID="{7ABB3A82-8DD2-9845-A4C9-5821AB673230}" presName="Name0" presStyleCnt="0">
        <dgm:presLayoutVars>
          <dgm:dir/>
          <dgm:animLvl val="lvl"/>
          <dgm:resizeHandles val="exact"/>
        </dgm:presLayoutVars>
      </dgm:prSet>
      <dgm:spPr/>
    </dgm:pt>
    <dgm:pt modelId="{30A05BDF-C322-1844-B749-A1644D48856E}" type="pres">
      <dgm:prSet presAssocID="{7ABB3A82-8DD2-9845-A4C9-5821AB673230}" presName="dummy" presStyleCnt="0"/>
      <dgm:spPr/>
    </dgm:pt>
    <dgm:pt modelId="{4C3169E0-ECA4-4349-9BD4-17DAC82567B4}" type="pres">
      <dgm:prSet presAssocID="{7ABB3A82-8DD2-9845-A4C9-5821AB673230}" presName="linH" presStyleCnt="0"/>
      <dgm:spPr/>
    </dgm:pt>
    <dgm:pt modelId="{A582F919-A43A-EE4D-8821-384835A5F41A}" type="pres">
      <dgm:prSet presAssocID="{7ABB3A82-8DD2-9845-A4C9-5821AB673230}" presName="padding1" presStyleCnt="0"/>
      <dgm:spPr/>
    </dgm:pt>
    <dgm:pt modelId="{AC3A93AF-D74A-0A49-95C1-4374A85BD61D}" type="pres">
      <dgm:prSet presAssocID="{541CA23C-6B88-8E46-82E8-B89E776ECBB9}" presName="linV" presStyleCnt="0"/>
      <dgm:spPr/>
    </dgm:pt>
    <dgm:pt modelId="{248CBEBA-37D5-F547-A1FA-4E484E67A88B}" type="pres">
      <dgm:prSet presAssocID="{541CA23C-6B88-8E46-82E8-B89E776ECBB9}" presName="spVertical1" presStyleCnt="0"/>
      <dgm:spPr/>
    </dgm:pt>
    <dgm:pt modelId="{EE231520-207F-D04A-A6FA-51CD0EF3F8A9}" type="pres">
      <dgm:prSet presAssocID="{541CA23C-6B88-8E46-82E8-B89E776ECBB9}" presName="parTx" presStyleLbl="revTx" presStyleIdx="0" presStyleCnt="1" custLinFactNeighborX="-7296" custLinFactNeighborY="21085">
        <dgm:presLayoutVars>
          <dgm:chMax val="0"/>
          <dgm:chPref val="0"/>
          <dgm:bulletEnabled val="1"/>
        </dgm:presLayoutVars>
      </dgm:prSet>
      <dgm:spPr/>
    </dgm:pt>
    <dgm:pt modelId="{0A4DB9B5-D979-EA44-8A93-0F55D2C42557}" type="pres">
      <dgm:prSet presAssocID="{541CA23C-6B88-8E46-82E8-B89E776ECBB9}" presName="spVertical2" presStyleCnt="0"/>
      <dgm:spPr/>
    </dgm:pt>
    <dgm:pt modelId="{7D738F8F-EE14-F441-B928-684F39B09AE8}" type="pres">
      <dgm:prSet presAssocID="{541CA23C-6B88-8E46-82E8-B89E776ECBB9}" presName="spVertical3" presStyleCnt="0"/>
      <dgm:spPr/>
    </dgm:pt>
    <dgm:pt modelId="{05DFBB9F-8B0C-944A-B816-17FEA4E97091}" type="pres">
      <dgm:prSet presAssocID="{7ABB3A82-8DD2-9845-A4C9-5821AB673230}" presName="padding2" presStyleCnt="0"/>
      <dgm:spPr/>
    </dgm:pt>
    <dgm:pt modelId="{3C026C71-F332-9241-BF1B-53DE3ECCF358}" type="pres">
      <dgm:prSet presAssocID="{7ABB3A82-8DD2-9845-A4C9-5821AB673230}" presName="negArrow" presStyleCnt="0"/>
      <dgm:spPr/>
    </dgm:pt>
    <dgm:pt modelId="{E1A79254-DBA6-2948-9C14-04009F2C9649}" type="pres">
      <dgm:prSet presAssocID="{7ABB3A82-8DD2-9845-A4C9-5821AB673230}" presName="backgroundArrow" presStyleLbl="node1" presStyleIdx="0" presStyleCnt="1" custScaleY="112718"/>
      <dgm:spPr>
        <a:solidFill>
          <a:schemeClr val="tx1"/>
        </a:solidFill>
      </dgm:spPr>
    </dgm:pt>
  </dgm:ptLst>
  <dgm:cxnLst>
    <dgm:cxn modelId="{BA883240-23C5-2440-A2E2-6E8063EC4DEC}" type="presOf" srcId="{7ABB3A82-8DD2-9845-A4C9-5821AB673230}" destId="{15531EED-B4C1-CB4B-8428-B8CC3C241200}" srcOrd="0" destOrd="0" presId="urn:microsoft.com/office/officeart/2005/8/layout/hProcess3"/>
    <dgm:cxn modelId="{23FABFB6-BBBF-1841-BC43-42C99ECC6BAF}" type="presOf" srcId="{541CA23C-6B88-8E46-82E8-B89E776ECBB9}" destId="{EE231520-207F-D04A-A6FA-51CD0EF3F8A9}" srcOrd="0" destOrd="0" presId="urn:microsoft.com/office/officeart/2005/8/layout/hProcess3"/>
    <dgm:cxn modelId="{62AE3CEC-5CEA-234D-AFB4-82AC40119040}" srcId="{7ABB3A82-8DD2-9845-A4C9-5821AB673230}" destId="{541CA23C-6B88-8E46-82E8-B89E776ECBB9}" srcOrd="0" destOrd="0" parTransId="{D62DC2EC-629B-4441-B844-D01317FFBE51}" sibTransId="{B8E9C433-CAE3-1A42-8F3B-BB4E6D320397}"/>
    <dgm:cxn modelId="{525B22E5-3A26-CA4D-A447-0D1BC53139AD}" type="presParOf" srcId="{15531EED-B4C1-CB4B-8428-B8CC3C241200}" destId="{30A05BDF-C322-1844-B749-A1644D48856E}" srcOrd="0" destOrd="0" presId="urn:microsoft.com/office/officeart/2005/8/layout/hProcess3"/>
    <dgm:cxn modelId="{49ADF2C3-D9C4-D24A-9DC9-61A5395A9CCF}" type="presParOf" srcId="{15531EED-B4C1-CB4B-8428-B8CC3C241200}" destId="{4C3169E0-ECA4-4349-9BD4-17DAC82567B4}" srcOrd="1" destOrd="0" presId="urn:microsoft.com/office/officeart/2005/8/layout/hProcess3"/>
    <dgm:cxn modelId="{43F7F18D-2BDB-8441-AC92-7695942D4F89}" type="presParOf" srcId="{4C3169E0-ECA4-4349-9BD4-17DAC82567B4}" destId="{A582F919-A43A-EE4D-8821-384835A5F41A}" srcOrd="0" destOrd="0" presId="urn:microsoft.com/office/officeart/2005/8/layout/hProcess3"/>
    <dgm:cxn modelId="{DE88C993-C318-F840-B917-07AE897ED455}" type="presParOf" srcId="{4C3169E0-ECA4-4349-9BD4-17DAC82567B4}" destId="{AC3A93AF-D74A-0A49-95C1-4374A85BD61D}" srcOrd="1" destOrd="0" presId="urn:microsoft.com/office/officeart/2005/8/layout/hProcess3"/>
    <dgm:cxn modelId="{62EDB941-FA5B-3C42-AEAF-36E64AAC7B98}" type="presParOf" srcId="{AC3A93AF-D74A-0A49-95C1-4374A85BD61D}" destId="{248CBEBA-37D5-F547-A1FA-4E484E67A88B}" srcOrd="0" destOrd="0" presId="urn:microsoft.com/office/officeart/2005/8/layout/hProcess3"/>
    <dgm:cxn modelId="{CA7A1BC4-9B10-0E47-9EFB-E1DA6B1A2512}" type="presParOf" srcId="{AC3A93AF-D74A-0A49-95C1-4374A85BD61D}" destId="{EE231520-207F-D04A-A6FA-51CD0EF3F8A9}" srcOrd="1" destOrd="0" presId="urn:microsoft.com/office/officeart/2005/8/layout/hProcess3"/>
    <dgm:cxn modelId="{1D3C5A4D-F238-9747-821B-4A0EB30A8C51}" type="presParOf" srcId="{AC3A93AF-D74A-0A49-95C1-4374A85BD61D}" destId="{0A4DB9B5-D979-EA44-8A93-0F55D2C42557}" srcOrd="2" destOrd="0" presId="urn:microsoft.com/office/officeart/2005/8/layout/hProcess3"/>
    <dgm:cxn modelId="{53B4FC7B-032C-FF41-A142-7A1CCFC3A05B}" type="presParOf" srcId="{AC3A93AF-D74A-0A49-95C1-4374A85BD61D}" destId="{7D738F8F-EE14-F441-B928-684F39B09AE8}" srcOrd="3" destOrd="0" presId="urn:microsoft.com/office/officeart/2005/8/layout/hProcess3"/>
    <dgm:cxn modelId="{B34A9018-2D03-B647-BD3C-B50D92A6F501}" type="presParOf" srcId="{4C3169E0-ECA4-4349-9BD4-17DAC82567B4}" destId="{05DFBB9F-8B0C-944A-B816-17FEA4E97091}" srcOrd="2" destOrd="0" presId="urn:microsoft.com/office/officeart/2005/8/layout/hProcess3"/>
    <dgm:cxn modelId="{B8255352-9D5B-454A-9F29-F7C8F5D86C35}" type="presParOf" srcId="{4C3169E0-ECA4-4349-9BD4-17DAC82567B4}" destId="{3C026C71-F332-9241-BF1B-53DE3ECCF358}" srcOrd="3" destOrd="0" presId="urn:microsoft.com/office/officeart/2005/8/layout/hProcess3"/>
    <dgm:cxn modelId="{64DA4F21-8A6A-6941-B2D8-51BF5BFCE207}" type="presParOf" srcId="{4C3169E0-ECA4-4349-9BD4-17DAC82567B4}" destId="{E1A79254-DBA6-2948-9C14-04009F2C964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53569-8ADE-4CF6-8B11-9AC338FC6DCC}" type="doc">
      <dgm:prSet loTypeId="urn:microsoft.com/office/officeart/2008/layout/VerticalCurvedList" loCatId="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C4B0FF-C68B-4B26-8448-E8206F1C5042}">
      <dgm:prSet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sz="2800" b="1" dirty="0">
              <a:latin typeface="Arial" panose="020B0604020202020204" pitchFamily="34" charset="0"/>
              <a:cs typeface="Arial" panose="020B0604020202020204" pitchFamily="34" charset="0"/>
            </a:rPr>
            <a:t>One-Hot Encoding: </a:t>
          </a:r>
          <a:r>
            <a:rPr lang="en-IN" sz="2800" dirty="0">
              <a:latin typeface="Arial" panose="020B0604020202020204" pitchFamily="34" charset="0"/>
              <a:cs typeface="Arial" panose="020B0604020202020204" pitchFamily="34" charset="0"/>
            </a:rPr>
            <a:t>Transform labels into a binary matrix.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1E8BB9-7E33-4F1F-84BC-8A84732621F7}" type="parTrans" cxnId="{C2F0402E-8261-4AB5-837C-F44C89CC06B7}">
      <dgm:prSet/>
      <dgm:spPr/>
      <dgm:t>
        <a:bodyPr/>
        <a:lstStyle/>
        <a:p>
          <a:endParaRPr lang="en-US"/>
        </a:p>
      </dgm:t>
    </dgm:pt>
    <dgm:pt modelId="{CB3C35CA-4941-454A-9283-0CA2E2EEC47B}" type="sibTrans" cxnId="{C2F0402E-8261-4AB5-837C-F44C89CC06B7}">
      <dgm:prSet/>
      <dgm:spPr/>
      <dgm:t>
        <a:bodyPr/>
        <a:lstStyle/>
        <a:p>
          <a:endParaRPr lang="en-US"/>
        </a:p>
      </dgm:t>
    </dgm:pt>
    <dgm:pt modelId="{167F2C9D-D828-4EC1-ACBC-956206A7862F}">
      <dgm:prSet custT="1"/>
      <dgm:spPr>
        <a:gradFill rotWithShape="0">
          <a:gsLst>
            <a:gs pos="0">
              <a:srgbClr val="FE5D2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31000">
              <a:srgbClr val="E69500">
                <a:lumMod val="20000"/>
                <a:lumOff val="80000"/>
              </a:srgbClr>
            </a:gs>
            <a:gs pos="100000">
              <a:srgbClr val="FE5D2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86667" tIns="71120" rIns="71120" bIns="71120" numCol="1" spcCol="1270" anchor="ctr" anchorCtr="0"/>
        <a:lstStyle/>
        <a:p>
          <a:r>
            <a:rPr lang="en-IN" sz="28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Label</a:t>
          </a: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28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Encoding</a:t>
          </a: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2400" kern="1200" dirty="0">
              <a:latin typeface="Arial" panose="020B0604020202020204" pitchFamily="34" charset="0"/>
              <a:cs typeface="Arial" panose="020B0604020202020204" pitchFamily="34" charset="0"/>
            </a:rPr>
            <a:t>Each garbage category is assigned a unique                numerical value.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6873AD-5791-4C95-B930-6F7BE49C3374}" type="parTrans" cxnId="{013682F4-0AD7-472B-9DBD-FD5C517F1FBE}">
      <dgm:prSet/>
      <dgm:spPr/>
      <dgm:t>
        <a:bodyPr/>
        <a:lstStyle/>
        <a:p>
          <a:endParaRPr lang="en-US"/>
        </a:p>
      </dgm:t>
    </dgm:pt>
    <dgm:pt modelId="{5A7AFBDF-B071-4BF6-9483-F0B9C4AA9D1B}" type="sibTrans" cxnId="{013682F4-0AD7-472B-9DBD-FD5C517F1FBE}">
      <dgm:prSet/>
      <dgm:spPr/>
      <dgm:t>
        <a:bodyPr/>
        <a:lstStyle/>
        <a:p>
          <a:endParaRPr lang="en-US"/>
        </a:p>
      </dgm:t>
    </dgm:pt>
    <dgm:pt modelId="{93CC43FA-C994-4C3E-A7CB-7AC3A1AA7D18}">
      <dgm:prSet custT="1"/>
      <dgm:spPr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hueOff val="-651562"/>
                <a:satOff val="-66069"/>
                <a:lumOff val="-20785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IN" sz="2800" b="1" dirty="0">
              <a:latin typeface="Arial" panose="020B0604020202020204" pitchFamily="34" charset="0"/>
              <a:cs typeface="Arial" panose="020B0604020202020204" pitchFamily="34" charset="0"/>
            </a:rPr>
            <a:t>Image Dimensions</a:t>
          </a:r>
          <a:r>
            <a:rPr lang="en-IN" sz="2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2400" dirty="0">
              <a:latin typeface="Arial" panose="020B0604020202020204" pitchFamily="34" charset="0"/>
              <a:cs typeface="Arial" panose="020B0604020202020204" pitchFamily="34" charset="0"/>
            </a:rPr>
            <a:t>Standardized to 128x128 pixels.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A11550-1048-413E-87B0-AD8F1137D656}" type="parTrans" cxnId="{4926D9C2-AD79-4483-B618-CB17C825B650}">
      <dgm:prSet/>
      <dgm:spPr/>
      <dgm:t>
        <a:bodyPr/>
        <a:lstStyle/>
        <a:p>
          <a:endParaRPr lang="en-US"/>
        </a:p>
      </dgm:t>
    </dgm:pt>
    <dgm:pt modelId="{511EFCA3-6CB0-488B-8126-5D9EB3211F52}" type="sibTrans" cxnId="{4926D9C2-AD79-4483-B618-CB17C825B650}">
      <dgm:prSet/>
      <dgm:spPr/>
      <dgm:t>
        <a:bodyPr/>
        <a:lstStyle/>
        <a:p>
          <a:endParaRPr lang="en-US"/>
        </a:p>
      </dgm:t>
    </dgm:pt>
    <dgm:pt modelId="{4BF4FCDE-9CF0-4EC5-91B8-B83231C3F246}">
      <dgm:prSet custT="1"/>
      <dgm:spPr>
        <a:gradFill rotWithShape="0">
          <a:gsLst>
            <a:gs pos="0">
              <a:srgbClr val="E69500">
                <a:lumMod val="40000"/>
                <a:lumOff val="60000"/>
              </a:srgbClr>
            </a:gs>
            <a:gs pos="100000">
              <a:srgbClr val="FE5D21">
                <a:lumMod val="20000"/>
                <a:lumOff val="80000"/>
              </a:srgbClr>
            </a:gs>
            <a:gs pos="100000">
              <a:srgbClr val="FE5D21">
                <a:hueOff val="-651562"/>
                <a:satOff val="-66069"/>
                <a:lumOff val="-20785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86667" tIns="71120" rIns="71120" bIns="7112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Batch Size: </a:t>
          </a:r>
          <a:r>
            <a:rPr lang="en-IN" sz="2400" b="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Set to 32 for efficient training.</a:t>
          </a:r>
          <a:endParaRPr lang="en-US" sz="2400" b="0" kern="1200" dirty="0">
            <a:solidFill>
              <a:prstClr val="black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7762341-2AB1-4FAF-BC0D-76803E25B7D2}" type="parTrans" cxnId="{5608682D-816F-4FCC-AC31-100FDCDFE47A}">
      <dgm:prSet/>
      <dgm:spPr/>
      <dgm:t>
        <a:bodyPr/>
        <a:lstStyle/>
        <a:p>
          <a:endParaRPr lang="en-US"/>
        </a:p>
      </dgm:t>
    </dgm:pt>
    <dgm:pt modelId="{C2CD4FA5-EAE9-41C8-9702-6A9DD470E229}" type="sibTrans" cxnId="{5608682D-816F-4FCC-AC31-100FDCDFE47A}">
      <dgm:prSet/>
      <dgm:spPr/>
      <dgm:t>
        <a:bodyPr/>
        <a:lstStyle/>
        <a:p>
          <a:endParaRPr lang="en-US"/>
        </a:p>
      </dgm:t>
    </dgm:pt>
    <dgm:pt modelId="{8E1D0A35-8EF4-2B40-8DD3-EF368FD860B1}" type="pres">
      <dgm:prSet presAssocID="{3F253569-8ADE-4CF6-8B11-9AC338FC6DCC}" presName="Name0" presStyleCnt="0">
        <dgm:presLayoutVars>
          <dgm:chMax val="7"/>
          <dgm:chPref val="7"/>
          <dgm:dir/>
        </dgm:presLayoutVars>
      </dgm:prSet>
      <dgm:spPr/>
    </dgm:pt>
    <dgm:pt modelId="{4BA88C83-8721-2947-B0D5-C0E545598B37}" type="pres">
      <dgm:prSet presAssocID="{3F253569-8ADE-4CF6-8B11-9AC338FC6DCC}" presName="Name1" presStyleCnt="0"/>
      <dgm:spPr/>
    </dgm:pt>
    <dgm:pt modelId="{3A8A2048-C778-A545-B37B-A3D1D924EFBE}" type="pres">
      <dgm:prSet presAssocID="{3F253569-8ADE-4CF6-8B11-9AC338FC6DCC}" presName="cycle" presStyleCnt="0"/>
      <dgm:spPr/>
    </dgm:pt>
    <dgm:pt modelId="{CEF09B74-4DD1-6242-9239-EAFBD8927507}" type="pres">
      <dgm:prSet presAssocID="{3F253569-8ADE-4CF6-8B11-9AC338FC6DCC}" presName="srcNode" presStyleLbl="node1" presStyleIdx="0" presStyleCnt="4"/>
      <dgm:spPr/>
    </dgm:pt>
    <dgm:pt modelId="{D9F5B9D6-DF3B-D94E-9FC9-D09D72AD819A}" type="pres">
      <dgm:prSet presAssocID="{3F253569-8ADE-4CF6-8B11-9AC338FC6DCC}" presName="conn" presStyleLbl="parChTrans1D2" presStyleIdx="0" presStyleCnt="1"/>
      <dgm:spPr/>
    </dgm:pt>
    <dgm:pt modelId="{8F91A7C8-AD31-3C45-91D3-AF055C22330C}" type="pres">
      <dgm:prSet presAssocID="{3F253569-8ADE-4CF6-8B11-9AC338FC6DCC}" presName="extraNode" presStyleLbl="node1" presStyleIdx="0" presStyleCnt="4"/>
      <dgm:spPr/>
    </dgm:pt>
    <dgm:pt modelId="{49CA3136-9C9E-8142-8F5D-9C7575FA8037}" type="pres">
      <dgm:prSet presAssocID="{3F253569-8ADE-4CF6-8B11-9AC338FC6DCC}" presName="dstNode" presStyleLbl="node1" presStyleIdx="0" presStyleCnt="4"/>
      <dgm:spPr/>
    </dgm:pt>
    <dgm:pt modelId="{0394666B-323D-DF4F-BB45-5F1F0C1B515E}" type="pres">
      <dgm:prSet presAssocID="{EBC4B0FF-C68B-4B26-8448-E8206F1C5042}" presName="text_1" presStyleLbl="node1" presStyleIdx="0" presStyleCnt="4" custScaleX="92024" custLinFactY="60430" custLinFactNeighborX="1969" custLinFactNeighborY="100000">
        <dgm:presLayoutVars>
          <dgm:bulletEnabled val="1"/>
        </dgm:presLayoutVars>
      </dgm:prSet>
      <dgm:spPr/>
    </dgm:pt>
    <dgm:pt modelId="{384083EA-A964-D449-9D51-E54AAE280BB7}" type="pres">
      <dgm:prSet presAssocID="{EBC4B0FF-C68B-4B26-8448-E8206F1C5042}" presName="accent_1" presStyleCnt="0"/>
      <dgm:spPr/>
    </dgm:pt>
    <dgm:pt modelId="{C4254697-F744-C14F-881C-121403DC54C4}" type="pres">
      <dgm:prSet presAssocID="{EBC4B0FF-C68B-4B26-8448-E8206F1C5042}" presName="accentRepeatNode" presStyleLbl="solidFgAcc1" presStyleIdx="0" presStyleCnt="4"/>
      <dgm:spPr>
        <a:gradFill rotWithShape="0">
          <a:gsLst>
            <a:gs pos="100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</dgm:pt>
    <dgm:pt modelId="{EBA91934-9F1F-F043-BA16-FB931059BF65}" type="pres">
      <dgm:prSet presAssocID="{167F2C9D-D828-4EC1-ACBC-956206A7862F}" presName="text_2" presStyleLbl="node1" presStyleIdx="1" presStyleCnt="4" custScaleX="100893" custLinFactY="-48055" custLinFactNeighborX="-2599" custLinFactNeighborY="-100000">
        <dgm:presLayoutVars>
          <dgm:bulletEnabled val="1"/>
        </dgm:presLayoutVars>
      </dgm:prSet>
      <dgm:spPr>
        <a:xfrm>
          <a:off x="966063" y="1478215"/>
          <a:ext cx="10068443" cy="739107"/>
        </a:xfrm>
        <a:prstGeom prst="rect">
          <a:avLst/>
        </a:prstGeom>
      </dgm:spPr>
    </dgm:pt>
    <dgm:pt modelId="{FE61E73B-ECDA-CA4F-84D0-8721CC0A503E}" type="pres">
      <dgm:prSet presAssocID="{167F2C9D-D828-4EC1-ACBC-956206A7862F}" presName="accent_2" presStyleCnt="0"/>
      <dgm:spPr/>
    </dgm:pt>
    <dgm:pt modelId="{73D58001-9E4B-F246-A5A9-62C530C7048B}" type="pres">
      <dgm:prSet presAssocID="{167F2C9D-D828-4EC1-ACBC-956206A7862F}" presName="accentRepeatNode" presStyleLbl="solidFgAcc1" presStyleIdx="1" presStyleCnt="4" custLinFactNeighborX="-1622" custLinFactNeighborY="8323"/>
      <dgm:spPr/>
    </dgm:pt>
    <dgm:pt modelId="{C1B1A79D-FF2A-A94C-ABA4-7795BE51DB9C}" type="pres">
      <dgm:prSet presAssocID="{93CC43FA-C994-4C3E-A7CB-7AC3A1AA7D18}" presName="text_3" presStyleLbl="node1" presStyleIdx="2" presStyleCnt="4">
        <dgm:presLayoutVars>
          <dgm:bulletEnabled val="1"/>
        </dgm:presLayoutVars>
      </dgm:prSet>
      <dgm:spPr/>
    </dgm:pt>
    <dgm:pt modelId="{CA9875E2-BEF3-1348-9D09-668DEC30DF41}" type="pres">
      <dgm:prSet presAssocID="{93CC43FA-C994-4C3E-A7CB-7AC3A1AA7D18}" presName="accent_3" presStyleCnt="0"/>
      <dgm:spPr/>
    </dgm:pt>
    <dgm:pt modelId="{7C11B847-3D8D-304E-BF32-CF3E2D59BB5D}" type="pres">
      <dgm:prSet presAssocID="{93CC43FA-C994-4C3E-A7CB-7AC3A1AA7D18}" presName="accentRepeatNode" presStyleLbl="solidFgAcc1" presStyleIdx="2" presStyleCnt="4"/>
      <dgm:spPr/>
    </dgm:pt>
    <dgm:pt modelId="{454FEF12-19DA-8E45-9B60-00B44A8553A0}" type="pres">
      <dgm:prSet presAssocID="{4BF4FCDE-9CF0-4EC5-91B8-B83231C3F246}" presName="text_4" presStyleLbl="node1" presStyleIdx="3" presStyleCnt="4">
        <dgm:presLayoutVars>
          <dgm:bulletEnabled val="1"/>
        </dgm:presLayoutVars>
      </dgm:prSet>
      <dgm:spPr>
        <a:xfrm>
          <a:off x="542316" y="3695921"/>
          <a:ext cx="10492191" cy="739107"/>
        </a:xfrm>
        <a:prstGeom prst="rect">
          <a:avLst/>
        </a:prstGeom>
      </dgm:spPr>
    </dgm:pt>
    <dgm:pt modelId="{E2321E73-86E7-454A-A374-AA30DD306067}" type="pres">
      <dgm:prSet presAssocID="{4BF4FCDE-9CF0-4EC5-91B8-B83231C3F246}" presName="accent_4" presStyleCnt="0"/>
      <dgm:spPr/>
    </dgm:pt>
    <dgm:pt modelId="{6A94EF9F-7792-3140-BC7B-F98E64B32396}" type="pres">
      <dgm:prSet presAssocID="{4BF4FCDE-9CF0-4EC5-91B8-B83231C3F246}" presName="accentRepeatNode" presStyleLbl="solidFgAcc1" presStyleIdx="3" presStyleCnt="4"/>
      <dgm:spPr/>
    </dgm:pt>
  </dgm:ptLst>
  <dgm:cxnLst>
    <dgm:cxn modelId="{84357326-BF45-E747-9C31-4F0A48788B58}" type="presOf" srcId="{4BF4FCDE-9CF0-4EC5-91B8-B83231C3F246}" destId="{454FEF12-19DA-8E45-9B60-00B44A8553A0}" srcOrd="0" destOrd="0" presId="urn:microsoft.com/office/officeart/2008/layout/VerticalCurvedList"/>
    <dgm:cxn modelId="{5608682D-816F-4FCC-AC31-100FDCDFE47A}" srcId="{3F253569-8ADE-4CF6-8B11-9AC338FC6DCC}" destId="{4BF4FCDE-9CF0-4EC5-91B8-B83231C3F246}" srcOrd="3" destOrd="0" parTransId="{F7762341-2AB1-4FAF-BC0D-76803E25B7D2}" sibTransId="{C2CD4FA5-EAE9-41C8-9702-6A9DD470E229}"/>
    <dgm:cxn modelId="{C2F0402E-8261-4AB5-837C-F44C89CC06B7}" srcId="{3F253569-8ADE-4CF6-8B11-9AC338FC6DCC}" destId="{EBC4B0FF-C68B-4B26-8448-E8206F1C5042}" srcOrd="0" destOrd="0" parTransId="{5B1E8BB9-7E33-4F1F-84BC-8A84732621F7}" sibTransId="{CB3C35CA-4941-454A-9283-0CA2E2EEC47B}"/>
    <dgm:cxn modelId="{27A9D66D-CF0F-7047-AD7B-B1FB39E9159D}" type="presOf" srcId="{CB3C35CA-4941-454A-9283-0CA2E2EEC47B}" destId="{D9F5B9D6-DF3B-D94E-9FC9-D09D72AD819A}" srcOrd="0" destOrd="0" presId="urn:microsoft.com/office/officeart/2008/layout/VerticalCurvedList"/>
    <dgm:cxn modelId="{2C1D2FB5-2ACE-6E48-9B7A-C71F70268417}" type="presOf" srcId="{EBC4B0FF-C68B-4B26-8448-E8206F1C5042}" destId="{0394666B-323D-DF4F-BB45-5F1F0C1B515E}" srcOrd="0" destOrd="0" presId="urn:microsoft.com/office/officeart/2008/layout/VerticalCurvedList"/>
    <dgm:cxn modelId="{4926D9C2-AD79-4483-B618-CB17C825B650}" srcId="{3F253569-8ADE-4CF6-8B11-9AC338FC6DCC}" destId="{93CC43FA-C994-4C3E-A7CB-7AC3A1AA7D18}" srcOrd="2" destOrd="0" parTransId="{96A11550-1048-413E-87B0-AD8F1137D656}" sibTransId="{511EFCA3-6CB0-488B-8126-5D9EB3211F52}"/>
    <dgm:cxn modelId="{612E07CE-C230-7C47-88C7-16164404B2D7}" type="presOf" srcId="{93CC43FA-C994-4C3E-A7CB-7AC3A1AA7D18}" destId="{C1B1A79D-FF2A-A94C-ABA4-7795BE51DB9C}" srcOrd="0" destOrd="0" presId="urn:microsoft.com/office/officeart/2008/layout/VerticalCurvedList"/>
    <dgm:cxn modelId="{27970CDD-C96F-9646-9A72-7511E1C53CB3}" type="presOf" srcId="{167F2C9D-D828-4EC1-ACBC-956206A7862F}" destId="{EBA91934-9F1F-F043-BA16-FB931059BF65}" srcOrd="0" destOrd="0" presId="urn:microsoft.com/office/officeart/2008/layout/VerticalCurvedList"/>
    <dgm:cxn modelId="{013682F4-0AD7-472B-9DBD-FD5C517F1FBE}" srcId="{3F253569-8ADE-4CF6-8B11-9AC338FC6DCC}" destId="{167F2C9D-D828-4EC1-ACBC-956206A7862F}" srcOrd="1" destOrd="0" parTransId="{C56873AD-5791-4C95-B930-6F7BE49C3374}" sibTransId="{5A7AFBDF-B071-4BF6-9483-F0B9C4AA9D1B}"/>
    <dgm:cxn modelId="{F50B84F5-D91D-264F-A265-80E672602341}" type="presOf" srcId="{3F253569-8ADE-4CF6-8B11-9AC338FC6DCC}" destId="{8E1D0A35-8EF4-2B40-8DD3-EF368FD860B1}" srcOrd="0" destOrd="0" presId="urn:microsoft.com/office/officeart/2008/layout/VerticalCurvedList"/>
    <dgm:cxn modelId="{74EE3DA5-DE3E-2344-A5F9-E530B432C226}" type="presParOf" srcId="{8E1D0A35-8EF4-2B40-8DD3-EF368FD860B1}" destId="{4BA88C83-8721-2947-B0D5-C0E545598B37}" srcOrd="0" destOrd="0" presId="urn:microsoft.com/office/officeart/2008/layout/VerticalCurvedList"/>
    <dgm:cxn modelId="{4EEB4F05-00A9-9B4B-AFED-D6804B47FC49}" type="presParOf" srcId="{4BA88C83-8721-2947-B0D5-C0E545598B37}" destId="{3A8A2048-C778-A545-B37B-A3D1D924EFBE}" srcOrd="0" destOrd="0" presId="urn:microsoft.com/office/officeart/2008/layout/VerticalCurvedList"/>
    <dgm:cxn modelId="{477754BA-968D-954F-9A4B-A51E959F4ED5}" type="presParOf" srcId="{3A8A2048-C778-A545-B37B-A3D1D924EFBE}" destId="{CEF09B74-4DD1-6242-9239-EAFBD8927507}" srcOrd="0" destOrd="0" presId="urn:microsoft.com/office/officeart/2008/layout/VerticalCurvedList"/>
    <dgm:cxn modelId="{4918DF2A-21F8-6641-9CAC-DFDCEE03E82B}" type="presParOf" srcId="{3A8A2048-C778-A545-B37B-A3D1D924EFBE}" destId="{D9F5B9D6-DF3B-D94E-9FC9-D09D72AD819A}" srcOrd="1" destOrd="0" presId="urn:microsoft.com/office/officeart/2008/layout/VerticalCurvedList"/>
    <dgm:cxn modelId="{AACBAA19-9837-C44C-B2D8-E5B6FA0CBE5C}" type="presParOf" srcId="{3A8A2048-C778-A545-B37B-A3D1D924EFBE}" destId="{8F91A7C8-AD31-3C45-91D3-AF055C22330C}" srcOrd="2" destOrd="0" presId="urn:microsoft.com/office/officeart/2008/layout/VerticalCurvedList"/>
    <dgm:cxn modelId="{312D3DA7-8F74-724B-93B8-3248118E0B13}" type="presParOf" srcId="{3A8A2048-C778-A545-B37B-A3D1D924EFBE}" destId="{49CA3136-9C9E-8142-8F5D-9C7575FA8037}" srcOrd="3" destOrd="0" presId="urn:microsoft.com/office/officeart/2008/layout/VerticalCurvedList"/>
    <dgm:cxn modelId="{BC50C3E1-C383-8543-86A0-70D134D58537}" type="presParOf" srcId="{4BA88C83-8721-2947-B0D5-C0E545598B37}" destId="{0394666B-323D-DF4F-BB45-5F1F0C1B515E}" srcOrd="1" destOrd="0" presId="urn:microsoft.com/office/officeart/2008/layout/VerticalCurvedList"/>
    <dgm:cxn modelId="{69E53688-9E0D-7A4F-934D-C3D16C6092C7}" type="presParOf" srcId="{4BA88C83-8721-2947-B0D5-C0E545598B37}" destId="{384083EA-A964-D449-9D51-E54AAE280BB7}" srcOrd="2" destOrd="0" presId="urn:microsoft.com/office/officeart/2008/layout/VerticalCurvedList"/>
    <dgm:cxn modelId="{AE4E8AA7-8230-9A48-AF3C-CBE908CAD3B7}" type="presParOf" srcId="{384083EA-A964-D449-9D51-E54AAE280BB7}" destId="{C4254697-F744-C14F-881C-121403DC54C4}" srcOrd="0" destOrd="0" presId="urn:microsoft.com/office/officeart/2008/layout/VerticalCurvedList"/>
    <dgm:cxn modelId="{22736E69-032C-3449-831A-AFC0F70C6B2E}" type="presParOf" srcId="{4BA88C83-8721-2947-B0D5-C0E545598B37}" destId="{EBA91934-9F1F-F043-BA16-FB931059BF65}" srcOrd="3" destOrd="0" presId="urn:microsoft.com/office/officeart/2008/layout/VerticalCurvedList"/>
    <dgm:cxn modelId="{F3229E0A-EE92-F748-BCFB-4C5E2A64286F}" type="presParOf" srcId="{4BA88C83-8721-2947-B0D5-C0E545598B37}" destId="{FE61E73B-ECDA-CA4F-84D0-8721CC0A503E}" srcOrd="4" destOrd="0" presId="urn:microsoft.com/office/officeart/2008/layout/VerticalCurvedList"/>
    <dgm:cxn modelId="{94478E16-14FF-6645-9140-C4158E5ADC91}" type="presParOf" srcId="{FE61E73B-ECDA-CA4F-84D0-8721CC0A503E}" destId="{73D58001-9E4B-F246-A5A9-62C530C7048B}" srcOrd="0" destOrd="0" presId="urn:microsoft.com/office/officeart/2008/layout/VerticalCurvedList"/>
    <dgm:cxn modelId="{3207AEF2-6E03-B645-92AA-51B68FF6EB3C}" type="presParOf" srcId="{4BA88C83-8721-2947-B0D5-C0E545598B37}" destId="{C1B1A79D-FF2A-A94C-ABA4-7795BE51DB9C}" srcOrd="5" destOrd="0" presId="urn:microsoft.com/office/officeart/2008/layout/VerticalCurvedList"/>
    <dgm:cxn modelId="{050B4C7A-65A5-174B-8BC0-F7281170900F}" type="presParOf" srcId="{4BA88C83-8721-2947-B0D5-C0E545598B37}" destId="{CA9875E2-BEF3-1348-9D09-668DEC30DF41}" srcOrd="6" destOrd="0" presId="urn:microsoft.com/office/officeart/2008/layout/VerticalCurvedList"/>
    <dgm:cxn modelId="{41A55E54-A7D1-AA44-AE67-E7F9721E824A}" type="presParOf" srcId="{CA9875E2-BEF3-1348-9D09-668DEC30DF41}" destId="{7C11B847-3D8D-304E-BF32-CF3E2D59BB5D}" srcOrd="0" destOrd="0" presId="urn:microsoft.com/office/officeart/2008/layout/VerticalCurvedList"/>
    <dgm:cxn modelId="{8B8740F6-1FE1-FC41-9BE5-0F732A2A6EC3}" type="presParOf" srcId="{4BA88C83-8721-2947-B0D5-C0E545598B37}" destId="{454FEF12-19DA-8E45-9B60-00B44A8553A0}" srcOrd="7" destOrd="0" presId="urn:microsoft.com/office/officeart/2008/layout/VerticalCurvedList"/>
    <dgm:cxn modelId="{74B8A49C-FBFD-F943-B493-6E45127CB21D}" type="presParOf" srcId="{4BA88C83-8721-2947-B0D5-C0E545598B37}" destId="{E2321E73-86E7-454A-A374-AA30DD306067}" srcOrd="8" destOrd="0" presId="urn:microsoft.com/office/officeart/2008/layout/VerticalCurvedList"/>
    <dgm:cxn modelId="{E08FD0F5-FCC6-4242-AF6B-B79E0ABB12E3}" type="presParOf" srcId="{E2321E73-86E7-454A-A374-AA30DD306067}" destId="{6A94EF9F-7792-3140-BC7B-F98E64B32396}" srcOrd="0" destOrd="0" presId="urn:microsoft.com/office/officeart/2008/layout/VerticalCurvedList"/>
  </dgm:cxnLst>
  <dgm:bg>
    <a:solidFill>
      <a:schemeClr val="bg1">
        <a:alpha val="97989"/>
      </a:schemeClr>
    </a:solidFill>
    <a:effectLst>
      <a:outerShdw blurRad="255511" dist="38100" dir="2700000" sx="91000" sy="91000" algn="tl" rotWithShape="0">
        <a:prstClr val="black">
          <a:alpha val="51063"/>
        </a:prstClr>
      </a:outerShdw>
    </a:effectLst>
  </dgm:bg>
  <dgm:whole>
    <a:ln w="9525" cap="flat" cmpd="sng" algn="ctr">
      <a:solidFill>
        <a:schemeClr val="bg2"/>
      </a:solidFill>
      <a:prstDash val="solid"/>
      <a:round/>
      <a:headEnd type="none" w="med" len="med"/>
      <a:tailEnd type="none" w="med" len="med"/>
      <a:extLst>
        <a:ext uri="{C807C97D-BFC1-408E-A445-0C87EB9F89A2}">
          <ask:lineSketchStyleProps xmlns:ask="http://schemas.microsoft.com/office/drawing/2018/sketchyshapes">
            <ask:type>
              <ask:lineSketchNone/>
            </ask:type>
          </ask:lineSketchStyleProps>
        </a:ext>
      </a:extLst>
    </a:ln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79254-DBA6-2948-9C14-04009F2C9649}">
      <dsp:nvSpPr>
        <dsp:cNvPr id="0" name=""/>
        <dsp:cNvSpPr/>
      </dsp:nvSpPr>
      <dsp:spPr>
        <a:xfrm>
          <a:off x="0" y="674553"/>
          <a:ext cx="4131510" cy="1704296"/>
        </a:xfrm>
        <a:prstGeom prst="rightArrow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31520-207F-D04A-A6FA-51CD0EF3F8A9}">
      <dsp:nvSpPr>
        <dsp:cNvPr id="0" name=""/>
        <dsp:cNvSpPr/>
      </dsp:nvSpPr>
      <dsp:spPr>
        <a:xfrm>
          <a:off x="86287" y="1132255"/>
          <a:ext cx="3385094" cy="756000"/>
        </a:xfrm>
        <a:prstGeom prst="rect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latin typeface="Arial" panose="020B0604020202020204" pitchFamily="34" charset="0"/>
              <a:cs typeface="Arial" panose="020B0604020202020204" pitchFamily="34" charset="0"/>
            </a:rPr>
            <a:t>Resized to 512x384 Pixels</a:t>
          </a:r>
        </a:p>
      </dsp:txBody>
      <dsp:txXfrm>
        <a:off x="86287" y="1132255"/>
        <a:ext cx="3385094" cy="75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5B9D6-DF3B-D94E-9FC9-D09D72AD819A}">
      <dsp:nvSpPr>
        <dsp:cNvPr id="0" name=""/>
        <dsp:cNvSpPr/>
      </dsp:nvSpPr>
      <dsp:spPr>
        <a:xfrm>
          <a:off x="-5454478" y="-831755"/>
          <a:ext cx="6467901" cy="6467901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4666B-323D-DF4F-BB45-5F1F0C1B515E}">
      <dsp:nvSpPr>
        <dsp:cNvPr id="0" name=""/>
        <dsp:cNvSpPr/>
      </dsp:nvSpPr>
      <dsp:spPr>
        <a:xfrm>
          <a:off x="1144858" y="1555111"/>
          <a:ext cx="9655334" cy="7391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48000">
              <a:schemeClr val="accent4">
                <a:lumMod val="20000"/>
                <a:lumOff val="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666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One-Hot Encoding: </a:t>
          </a:r>
          <a:r>
            <a:rPr lang="en-IN" sz="2800" kern="1200" dirty="0">
              <a:latin typeface="Arial" panose="020B0604020202020204" pitchFamily="34" charset="0"/>
              <a:cs typeface="Arial" panose="020B0604020202020204" pitchFamily="34" charset="0"/>
            </a:rPr>
            <a:t>Transform labels into a binary matrix.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44858" y="1555111"/>
        <a:ext cx="9655334" cy="739107"/>
      </dsp:txXfrm>
    </dsp:sp>
    <dsp:sp modelId="{C4254697-F744-C14F-881C-121403DC54C4}">
      <dsp:nvSpPr>
        <dsp:cNvPr id="0" name=""/>
        <dsp:cNvSpPr/>
      </dsp:nvSpPr>
      <dsp:spPr>
        <a:xfrm>
          <a:off x="57896" y="276973"/>
          <a:ext cx="923884" cy="923884"/>
        </a:xfrm>
        <a:prstGeom prst="ellipse">
          <a:avLst/>
        </a:prstGeom>
        <a:gradFill rotWithShape="0">
          <a:gsLst>
            <a:gs pos="100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BA91934-9F1F-F043-BA16-FB931059BF65}">
      <dsp:nvSpPr>
        <dsp:cNvPr id="0" name=""/>
        <dsp:cNvSpPr/>
      </dsp:nvSpPr>
      <dsp:spPr>
        <a:xfrm>
          <a:off x="636951" y="383929"/>
          <a:ext cx="10158355" cy="739107"/>
        </a:xfrm>
        <a:prstGeom prst="rect">
          <a:avLst/>
        </a:prstGeom>
        <a:gradFill rotWithShape="0">
          <a:gsLst>
            <a:gs pos="0">
              <a:srgbClr val="FE5D2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31000">
              <a:srgbClr val="E69500">
                <a:lumMod val="20000"/>
                <a:lumOff val="80000"/>
              </a:srgbClr>
            </a:gs>
            <a:gs pos="100000">
              <a:srgbClr val="FE5D2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666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Label</a:t>
          </a: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28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Encoding</a:t>
          </a: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2400" kern="1200" dirty="0">
              <a:latin typeface="Arial" panose="020B0604020202020204" pitchFamily="34" charset="0"/>
              <a:cs typeface="Arial" panose="020B0604020202020204" pitchFamily="34" charset="0"/>
            </a:rPr>
            <a:t>Each garbage category is assigned a unique                numerical value.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6951" y="383929"/>
        <a:ext cx="10158355" cy="739107"/>
      </dsp:txXfrm>
    </dsp:sp>
    <dsp:sp modelId="{73D58001-9E4B-F246-A5A9-62C530C7048B}">
      <dsp:nvSpPr>
        <dsp:cNvPr id="0" name=""/>
        <dsp:cNvSpPr/>
      </dsp:nvSpPr>
      <dsp:spPr>
        <a:xfrm>
          <a:off x="466658" y="1462721"/>
          <a:ext cx="923884" cy="9238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25781"/>
              <a:satOff val="-33034"/>
              <a:lumOff val="-103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1B1A79D-FF2A-A94C-ABA4-7795BE51DB9C}">
      <dsp:nvSpPr>
        <dsp:cNvPr id="0" name=""/>
        <dsp:cNvSpPr/>
      </dsp:nvSpPr>
      <dsp:spPr>
        <a:xfrm>
          <a:off x="943586" y="2587068"/>
          <a:ext cx="10068443" cy="739107"/>
        </a:xfrm>
        <a:prstGeom prst="rect">
          <a:avLst/>
        </a:prstGeom>
        <a:gradFill rotWithShape="0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hueOff val="-651562"/>
                <a:satOff val="-66069"/>
                <a:lumOff val="-207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666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latin typeface="Arial" panose="020B0604020202020204" pitchFamily="34" charset="0"/>
              <a:cs typeface="Arial" panose="020B0604020202020204" pitchFamily="34" charset="0"/>
            </a:rPr>
            <a:t>Image Dimensions</a:t>
          </a:r>
          <a:r>
            <a:rPr lang="en-IN" sz="2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IN" sz="2400" kern="1200" dirty="0">
              <a:latin typeface="Arial" panose="020B0604020202020204" pitchFamily="34" charset="0"/>
              <a:cs typeface="Arial" panose="020B0604020202020204" pitchFamily="34" charset="0"/>
            </a:rPr>
            <a:t>Standardized to 128x128 pixels.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3586" y="2587068"/>
        <a:ext cx="10068443" cy="739107"/>
      </dsp:txXfrm>
    </dsp:sp>
    <dsp:sp modelId="{7C11B847-3D8D-304E-BF32-CF3E2D59BB5D}">
      <dsp:nvSpPr>
        <dsp:cNvPr id="0" name=""/>
        <dsp:cNvSpPr/>
      </dsp:nvSpPr>
      <dsp:spPr>
        <a:xfrm>
          <a:off x="481643" y="2494680"/>
          <a:ext cx="923884" cy="9238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51562"/>
              <a:satOff val="-66069"/>
              <a:lumOff val="-207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54FEF12-19DA-8E45-9B60-00B44A8553A0}">
      <dsp:nvSpPr>
        <dsp:cNvPr id="0" name=""/>
        <dsp:cNvSpPr/>
      </dsp:nvSpPr>
      <dsp:spPr>
        <a:xfrm>
          <a:off x="519838" y="3695921"/>
          <a:ext cx="10492191" cy="739107"/>
        </a:xfrm>
        <a:prstGeom prst="rect">
          <a:avLst/>
        </a:prstGeom>
        <a:gradFill rotWithShape="0">
          <a:gsLst>
            <a:gs pos="0">
              <a:srgbClr val="E69500">
                <a:lumMod val="40000"/>
                <a:lumOff val="60000"/>
              </a:srgbClr>
            </a:gs>
            <a:gs pos="100000">
              <a:srgbClr val="FE5D21">
                <a:lumMod val="20000"/>
                <a:lumOff val="80000"/>
              </a:srgbClr>
            </a:gs>
            <a:gs pos="100000">
              <a:srgbClr val="FE5D21">
                <a:hueOff val="-651562"/>
                <a:satOff val="-66069"/>
                <a:lumOff val="-20785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666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Batch Size: </a:t>
          </a:r>
          <a:r>
            <a:rPr lang="en-IN" sz="2400" b="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Set to 32 for efficient training.</a:t>
          </a:r>
          <a:endParaRPr lang="en-US" sz="2400" b="0" kern="1200" dirty="0">
            <a:solidFill>
              <a:prstClr val="black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19838" y="3695921"/>
        <a:ext cx="10492191" cy="739107"/>
      </dsp:txXfrm>
    </dsp:sp>
    <dsp:sp modelId="{6A94EF9F-7792-3140-BC7B-F98E64B32396}">
      <dsp:nvSpPr>
        <dsp:cNvPr id="0" name=""/>
        <dsp:cNvSpPr/>
      </dsp:nvSpPr>
      <dsp:spPr>
        <a:xfrm>
          <a:off x="57896" y="3603533"/>
          <a:ext cx="923884" cy="9238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77343"/>
              <a:satOff val="-99103"/>
              <a:lumOff val="-3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63342E-8BEE-99EA-D950-0A3A689553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DD342-1D06-192C-784A-A2FF99684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4B558-FC5C-B044-B8DB-EA6A4733F2B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A42B-3769-CF1B-F4D9-EFB37E2FF8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38677-CF5A-7C23-DF12-D13E64E41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21026-3311-DE4E-AF20-A7DE8C8DF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252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56C36-D35E-B04D-BDDD-F1DF55322510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96D87-CAA8-9F4A-B2A1-D217BD9A5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173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79FC-9792-2A41-8F1F-D65647C5F038}" type="datetime1">
              <a:rPr lang="en-IN" smtClean="0"/>
              <a:t>12/08/24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93303-1CAA-8348-93F4-3B32A2E7D03F}" type="datetime1">
              <a:rPr lang="en-IN" smtClean="0"/>
              <a:t>12/08/24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7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BEBD-C3E5-1C4D-956E-9A3DA1D2CF28}" type="datetime1">
              <a:rPr lang="en-IN" smtClean="0"/>
              <a:t>12/08/24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9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-33" y="-15833"/>
            <a:ext cx="12192000" cy="1097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986233" y="-1"/>
            <a:ext cx="10248000" cy="95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Shape 66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85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fld id="{F0D10554-0CF2-6743-BB69-66715BA5B618}" type="datetime1">
              <a:rPr lang="en-IN" smtClean="0"/>
              <a:t>12/08/24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057B-2C0C-C24E-B7F5-3B496A068606}" type="datetime1">
              <a:rPr lang="en-IN" smtClean="0"/>
              <a:t>12/08/24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98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fld id="{7A03EB12-1285-F24A-9524-6D00EC6A963E}" type="datetime1">
              <a:rPr lang="en-IN" smtClean="0"/>
              <a:t>12/08/24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1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99D3E-F314-6E4F-9C53-D97B20B4108F}" type="datetime1">
              <a:rPr lang="en-IN" smtClean="0"/>
              <a:t>12/08/24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97FC-13CE-6247-8B74-F0C6FC34DC74}" type="datetime1">
              <a:rPr lang="en-IN" smtClean="0"/>
              <a:t>12/08/24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6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D3BD-C919-424A-9621-3F8E0ED74F7E}" type="datetime1">
              <a:rPr lang="en-IN" smtClean="0"/>
              <a:t>12/08/24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8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FF1F-8423-0247-9359-3A076F741B1A}" type="datetime1">
              <a:rPr lang="en-IN" smtClean="0"/>
              <a:t>12/08/24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E213-C199-DA4A-B186-9EDAFCC6AC62}" type="datetime1">
              <a:rPr lang="en-IN" smtClean="0"/>
              <a:t>12/08/24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5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D8B8-7F14-8347-B254-8B3ACB1A4AB8}" type="datetime1">
              <a:rPr lang="en-IN" smtClean="0"/>
              <a:t>12/08/24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8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F0ABD-B328-D045-8315-BBBAFFA7763B}" type="datetime1">
              <a:rPr lang="en-IN" smtClean="0"/>
              <a:t>12/08/24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8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A360F5CC-5355-6A40-8918-4B99B3E2A317}" type="datetime1">
              <a:rPr lang="en-IN" smtClean="0"/>
              <a:t>12/08/24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9742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83" r:id="rId6"/>
    <p:sldLayoutId id="2147483667" r:id="rId7"/>
    <p:sldLayoutId id="2147483668" r:id="rId8"/>
    <p:sldLayoutId id="2147483669" r:id="rId9"/>
    <p:sldLayoutId id="2147483682" r:id="rId10"/>
    <p:sldLayoutId id="2147483670" r:id="rId11"/>
    <p:sldLayoutId id="214748368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5" r:id="rId1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NehaMaw/GarbageClassifier_Capstone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full-trash-can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ust-zero.org/our-stories/blog/what-they-wont-tell-you-about-burning-trash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junkrelief.com/bring-junk-chicago-landfill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Plastic waste at the Thilafushi waste disposal site, Maldives - by Mohamed Abdulraheem">
            <a:extLst>
              <a:ext uri="{FF2B5EF4-FFF2-40B4-BE49-F238E27FC236}">
                <a16:creationId xmlns:a16="http://schemas.microsoft.com/office/drawing/2014/main" id="{01EF5C67-9820-43F0-5899-64A504A2C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9985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9F767-D285-0144-3056-D6B7EBFD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899" y="6314400"/>
            <a:ext cx="7572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D77608-3819-479B-BB98-C216BA724EF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DC8A6D-B1E4-4D32-24F3-53C0CCCA4548}"/>
              </a:ext>
            </a:extLst>
          </p:cNvPr>
          <p:cNvSpPr/>
          <p:nvPr/>
        </p:nvSpPr>
        <p:spPr>
          <a:xfrm>
            <a:off x="-224853" y="-100978"/>
            <a:ext cx="8439463" cy="287172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7406"/>
            </a:schemeClr>
          </a:solidFill>
          <a:ln>
            <a:noFill/>
          </a:ln>
          <a:effectLst>
            <a:glow>
              <a:schemeClr val="accent1">
                <a:alpha val="58106"/>
              </a:schemeClr>
            </a:glow>
            <a:outerShdw blurRad="498332" dist="501038" dir="11520000" sx="56000" sy="56000" algn="ctr" rotWithShape="0">
              <a:srgbClr val="000000">
                <a:alpha val="55000"/>
              </a:srgbClr>
            </a:outerShdw>
            <a:reflection blurRad="191205" endPos="18500" dist="961149" dir="5400000" sy="-100000" algn="bl" rotWithShape="0"/>
            <a:softEdge rad="343075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3C248-1E24-8389-3B50-924E6CD9A28F}"/>
              </a:ext>
            </a:extLst>
          </p:cNvPr>
          <p:cNvSpPr txBox="1">
            <a:spLocks/>
          </p:cNvSpPr>
          <p:nvPr/>
        </p:nvSpPr>
        <p:spPr>
          <a:xfrm>
            <a:off x="0" y="149350"/>
            <a:ext cx="7904293" cy="2371064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7215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</a:t>
            </a:r>
            <a:b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  Classification Using Deep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6C83FC8-6EB1-C05D-2309-A1D36AAEA8B9}"/>
              </a:ext>
            </a:extLst>
          </p:cNvPr>
          <p:cNvSpPr txBox="1">
            <a:spLocks/>
          </p:cNvSpPr>
          <p:nvPr/>
        </p:nvSpPr>
        <p:spPr>
          <a:xfrm>
            <a:off x="7540052" y="5321508"/>
            <a:ext cx="4439666" cy="1334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Neha</a:t>
            </a:r>
          </a:p>
        </p:txBody>
      </p:sp>
    </p:spTree>
    <p:extLst>
      <p:ext uri="{BB962C8B-B14F-4D97-AF65-F5344CB8AC3E}">
        <p14:creationId xmlns:p14="http://schemas.microsoft.com/office/powerpoint/2010/main" val="6684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1122790-7DFE-A933-CE20-DF9C6FFAAD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7" y="1605243"/>
            <a:ext cx="5675063" cy="46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D15CFD-38EA-CEC7-1A98-53D5FA8E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37" y="227687"/>
            <a:ext cx="9004051" cy="701001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Arial" panose="020B0604020202020204" pitchFamily="34" charset="0"/>
                <a:cs typeface="Arial" panose="020B0604020202020204" pitchFamily="34" charset="0"/>
              </a:rPr>
              <a:t>Training and Test Data Distribution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6B146-DDD4-D043-0545-07B5FD1B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5D178-D5B0-2165-5F7F-3BCEC54A8539}"/>
              </a:ext>
            </a:extLst>
          </p:cNvPr>
          <p:cNvGrpSpPr/>
          <p:nvPr/>
        </p:nvGrpSpPr>
        <p:grpSpPr>
          <a:xfrm>
            <a:off x="6543675" y="1900237"/>
            <a:ext cx="5414963" cy="3600451"/>
            <a:chOff x="7720036" y="1202075"/>
            <a:chExt cx="3869482" cy="2307764"/>
          </a:xfrm>
          <a:solidFill>
            <a:schemeClr val="tx1">
              <a:lumMod val="95000"/>
              <a:alpha val="92793"/>
            </a:schemeClr>
          </a:solidFill>
          <a:effectLst>
            <a:outerShdw blurRad="50800" dist="50800" dir="5400000" algn="ctr" rotWithShape="0">
              <a:schemeClr val="accent3"/>
            </a:outerShdw>
          </a:effectLst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096BC07-78D2-CD6A-9741-001633325A21}"/>
                </a:ext>
              </a:extLst>
            </p:cNvPr>
            <p:cNvSpPr/>
            <p:nvPr/>
          </p:nvSpPr>
          <p:spPr>
            <a:xfrm>
              <a:off x="8040825" y="1202075"/>
              <a:ext cx="3548693" cy="641579"/>
            </a:xfrm>
            <a:custGeom>
              <a:avLst/>
              <a:gdLst>
                <a:gd name="connsiteX0" fmla="*/ 0 w 3548693"/>
                <a:gd name="connsiteY0" fmla="*/ 0 h 641577"/>
                <a:gd name="connsiteX1" fmla="*/ 3227905 w 3548693"/>
                <a:gd name="connsiteY1" fmla="*/ 0 h 641577"/>
                <a:gd name="connsiteX2" fmla="*/ 3548693 w 3548693"/>
                <a:gd name="connsiteY2" fmla="*/ 320789 h 641577"/>
                <a:gd name="connsiteX3" fmla="*/ 3227905 w 3548693"/>
                <a:gd name="connsiteY3" fmla="*/ 641577 h 641577"/>
                <a:gd name="connsiteX4" fmla="*/ 0 w 3548693"/>
                <a:gd name="connsiteY4" fmla="*/ 641577 h 641577"/>
                <a:gd name="connsiteX5" fmla="*/ 0 w 3548693"/>
                <a:gd name="connsiteY5" fmla="*/ 0 h 64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693" h="641577">
                  <a:moveTo>
                    <a:pt x="3548693" y="641576"/>
                  </a:moveTo>
                  <a:lnTo>
                    <a:pt x="320788" y="641576"/>
                  </a:lnTo>
                  <a:lnTo>
                    <a:pt x="0" y="320788"/>
                  </a:lnTo>
                  <a:lnTo>
                    <a:pt x="320788" y="1"/>
                  </a:lnTo>
                  <a:lnTo>
                    <a:pt x="3548693" y="1"/>
                  </a:lnTo>
                  <a:lnTo>
                    <a:pt x="3548693" y="641576"/>
                  </a:lnTo>
                  <a:close/>
                </a:path>
              </a:pathLst>
            </a:cu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3548693 w 3548693"/>
                        <a:gd name="connsiteY0" fmla="*/ 641577 h 641579"/>
                        <a:gd name="connsiteX1" fmla="*/ 320788 w 3548693"/>
                        <a:gd name="connsiteY1" fmla="*/ 641577 h 641579"/>
                        <a:gd name="connsiteX2" fmla="*/ 0 w 3548693"/>
                        <a:gd name="connsiteY2" fmla="*/ 320788 h 641579"/>
                        <a:gd name="connsiteX3" fmla="*/ 320788 w 3548693"/>
                        <a:gd name="connsiteY3" fmla="*/ 1 h 641579"/>
                        <a:gd name="connsiteX4" fmla="*/ 3548693 w 3548693"/>
                        <a:gd name="connsiteY4" fmla="*/ 1 h 641579"/>
                        <a:gd name="connsiteX5" fmla="*/ 3548693 w 3548693"/>
                        <a:gd name="connsiteY5" fmla="*/ 641577 h 641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48693" h="641579" fill="none" extrusionOk="0">
                          <a:moveTo>
                            <a:pt x="3548693" y="641577"/>
                          </a:moveTo>
                          <a:cubicBezTo>
                            <a:pt x="3014667" y="729216"/>
                            <a:pt x="1573037" y="568898"/>
                            <a:pt x="320788" y="641577"/>
                          </a:cubicBezTo>
                          <a:cubicBezTo>
                            <a:pt x="252300" y="572091"/>
                            <a:pt x="55803" y="416966"/>
                            <a:pt x="0" y="320788"/>
                          </a:cubicBezTo>
                          <a:cubicBezTo>
                            <a:pt x="57662" y="303236"/>
                            <a:pt x="200781" y="86200"/>
                            <a:pt x="320788" y="1"/>
                          </a:cubicBezTo>
                          <a:cubicBezTo>
                            <a:pt x="1125406" y="-162196"/>
                            <a:pt x="2175213" y="-72161"/>
                            <a:pt x="3548693" y="1"/>
                          </a:cubicBezTo>
                          <a:cubicBezTo>
                            <a:pt x="3601323" y="269860"/>
                            <a:pt x="3521094" y="529340"/>
                            <a:pt x="3548693" y="641577"/>
                          </a:cubicBezTo>
                          <a:close/>
                        </a:path>
                        <a:path w="3548693" h="641579" stroke="0" extrusionOk="0">
                          <a:moveTo>
                            <a:pt x="3548693" y="641577"/>
                          </a:moveTo>
                          <a:cubicBezTo>
                            <a:pt x="2693551" y="522932"/>
                            <a:pt x="1447189" y="525565"/>
                            <a:pt x="320788" y="641577"/>
                          </a:cubicBezTo>
                          <a:cubicBezTo>
                            <a:pt x="249291" y="587253"/>
                            <a:pt x="54943" y="360994"/>
                            <a:pt x="0" y="320788"/>
                          </a:cubicBezTo>
                          <a:cubicBezTo>
                            <a:pt x="24306" y="259012"/>
                            <a:pt x="251409" y="112836"/>
                            <a:pt x="320788" y="1"/>
                          </a:cubicBezTo>
                          <a:cubicBezTo>
                            <a:pt x="1844487" y="-20186"/>
                            <a:pt x="2976676" y="-152479"/>
                            <a:pt x="3548693" y="1"/>
                          </a:cubicBezTo>
                          <a:cubicBezTo>
                            <a:pt x="3503509" y="305315"/>
                            <a:pt x="3562532" y="359186"/>
                            <a:pt x="3548693" y="6415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312" tIns="41911" rIns="78232" bIns="41911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kern="1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Set: 2,924 images used to train the model and learn features.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F49E87-BD10-7A1E-ACC3-6F5F5B03E3DB}"/>
                </a:ext>
              </a:extLst>
            </p:cNvPr>
            <p:cNvSpPr/>
            <p:nvPr/>
          </p:nvSpPr>
          <p:spPr>
            <a:xfrm>
              <a:off x="7720037" y="1202076"/>
              <a:ext cx="641577" cy="641577"/>
            </a:xfrm>
            <a:prstGeom prst="ellipse">
              <a:avLst/>
            </a:pr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70402538">
                    <a:custGeom>
                      <a:avLst/>
                      <a:gdLst>
                        <a:gd name="connsiteX0" fmla="*/ 0 w 641577"/>
                        <a:gd name="connsiteY0" fmla="*/ 320789 h 641577"/>
                        <a:gd name="connsiteX1" fmla="*/ 320789 w 641577"/>
                        <a:gd name="connsiteY1" fmla="*/ 0 h 641577"/>
                        <a:gd name="connsiteX2" fmla="*/ 641578 w 641577"/>
                        <a:gd name="connsiteY2" fmla="*/ 320789 h 641577"/>
                        <a:gd name="connsiteX3" fmla="*/ 320789 w 641577"/>
                        <a:gd name="connsiteY3" fmla="*/ 641578 h 641577"/>
                        <a:gd name="connsiteX4" fmla="*/ 0 w 641577"/>
                        <a:gd name="connsiteY4" fmla="*/ 320789 h 641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1577" h="641577" fill="none" extrusionOk="0">
                          <a:moveTo>
                            <a:pt x="0" y="320789"/>
                          </a:moveTo>
                          <a:cubicBezTo>
                            <a:pt x="-15279" y="147213"/>
                            <a:pt x="130987" y="11061"/>
                            <a:pt x="320789" y="0"/>
                          </a:cubicBezTo>
                          <a:cubicBezTo>
                            <a:pt x="492880" y="-1088"/>
                            <a:pt x="633769" y="127220"/>
                            <a:pt x="641578" y="320789"/>
                          </a:cubicBezTo>
                          <a:cubicBezTo>
                            <a:pt x="661996" y="500446"/>
                            <a:pt x="484859" y="660531"/>
                            <a:pt x="320789" y="641578"/>
                          </a:cubicBezTo>
                          <a:cubicBezTo>
                            <a:pt x="152490" y="665736"/>
                            <a:pt x="3789" y="496220"/>
                            <a:pt x="0" y="320789"/>
                          </a:cubicBezTo>
                          <a:close/>
                        </a:path>
                        <a:path w="641577" h="641577" stroke="0" extrusionOk="0">
                          <a:moveTo>
                            <a:pt x="0" y="320789"/>
                          </a:moveTo>
                          <a:cubicBezTo>
                            <a:pt x="-19667" y="144351"/>
                            <a:pt x="169678" y="6031"/>
                            <a:pt x="320789" y="0"/>
                          </a:cubicBezTo>
                          <a:cubicBezTo>
                            <a:pt x="503827" y="6571"/>
                            <a:pt x="632752" y="138834"/>
                            <a:pt x="641578" y="320789"/>
                          </a:cubicBezTo>
                          <a:cubicBezTo>
                            <a:pt x="648259" y="499680"/>
                            <a:pt x="525155" y="625173"/>
                            <a:pt x="320789" y="641578"/>
                          </a:cubicBezTo>
                          <a:cubicBezTo>
                            <a:pt x="162439" y="636002"/>
                            <a:pt x="-27978" y="493315"/>
                            <a:pt x="0" y="32078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A21470B-CDDF-9359-9551-62937C34EDDF}"/>
                </a:ext>
              </a:extLst>
            </p:cNvPr>
            <p:cNvSpPr/>
            <p:nvPr/>
          </p:nvSpPr>
          <p:spPr>
            <a:xfrm>
              <a:off x="8040825" y="2013183"/>
              <a:ext cx="3548693" cy="641578"/>
            </a:xfrm>
            <a:custGeom>
              <a:avLst/>
              <a:gdLst>
                <a:gd name="connsiteX0" fmla="*/ 0 w 3548693"/>
                <a:gd name="connsiteY0" fmla="*/ 0 h 641577"/>
                <a:gd name="connsiteX1" fmla="*/ 3227905 w 3548693"/>
                <a:gd name="connsiteY1" fmla="*/ 0 h 641577"/>
                <a:gd name="connsiteX2" fmla="*/ 3548693 w 3548693"/>
                <a:gd name="connsiteY2" fmla="*/ 320789 h 641577"/>
                <a:gd name="connsiteX3" fmla="*/ 3227905 w 3548693"/>
                <a:gd name="connsiteY3" fmla="*/ 641577 h 641577"/>
                <a:gd name="connsiteX4" fmla="*/ 0 w 3548693"/>
                <a:gd name="connsiteY4" fmla="*/ 641577 h 641577"/>
                <a:gd name="connsiteX5" fmla="*/ 0 w 3548693"/>
                <a:gd name="connsiteY5" fmla="*/ 0 h 64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693" h="641577">
                  <a:moveTo>
                    <a:pt x="3548693" y="641576"/>
                  </a:moveTo>
                  <a:lnTo>
                    <a:pt x="320788" y="641576"/>
                  </a:lnTo>
                  <a:lnTo>
                    <a:pt x="0" y="320788"/>
                  </a:lnTo>
                  <a:lnTo>
                    <a:pt x="320788" y="1"/>
                  </a:lnTo>
                  <a:lnTo>
                    <a:pt x="3548693" y="1"/>
                  </a:lnTo>
                  <a:lnTo>
                    <a:pt x="3548693" y="641576"/>
                  </a:lnTo>
                  <a:close/>
                </a:path>
              </a:pathLst>
            </a:cu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74323497">
                    <a:custGeom>
                      <a:avLst/>
                      <a:gdLst>
                        <a:gd name="connsiteX0" fmla="*/ 3548693 w 3548693"/>
                        <a:gd name="connsiteY0" fmla="*/ 641576 h 641578"/>
                        <a:gd name="connsiteX1" fmla="*/ 320788 w 3548693"/>
                        <a:gd name="connsiteY1" fmla="*/ 641576 h 641578"/>
                        <a:gd name="connsiteX2" fmla="*/ 0 w 3548693"/>
                        <a:gd name="connsiteY2" fmla="*/ 320788 h 641578"/>
                        <a:gd name="connsiteX3" fmla="*/ 320788 w 3548693"/>
                        <a:gd name="connsiteY3" fmla="*/ 1 h 641578"/>
                        <a:gd name="connsiteX4" fmla="*/ 3548693 w 3548693"/>
                        <a:gd name="connsiteY4" fmla="*/ 1 h 641578"/>
                        <a:gd name="connsiteX5" fmla="*/ 3548693 w 3548693"/>
                        <a:gd name="connsiteY5" fmla="*/ 641576 h 641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48693" h="641578" fill="none" extrusionOk="0">
                          <a:moveTo>
                            <a:pt x="3548693" y="641576"/>
                          </a:moveTo>
                          <a:cubicBezTo>
                            <a:pt x="3050206" y="752560"/>
                            <a:pt x="971418" y="566633"/>
                            <a:pt x="320788" y="641576"/>
                          </a:cubicBezTo>
                          <a:cubicBezTo>
                            <a:pt x="191649" y="454903"/>
                            <a:pt x="72036" y="385705"/>
                            <a:pt x="0" y="320788"/>
                          </a:cubicBezTo>
                          <a:cubicBezTo>
                            <a:pt x="39489" y="267895"/>
                            <a:pt x="186294" y="81584"/>
                            <a:pt x="320788" y="1"/>
                          </a:cubicBezTo>
                          <a:cubicBezTo>
                            <a:pt x="676430" y="-33004"/>
                            <a:pt x="2469891" y="93973"/>
                            <a:pt x="3548693" y="1"/>
                          </a:cubicBezTo>
                          <a:cubicBezTo>
                            <a:pt x="3583263" y="236129"/>
                            <a:pt x="3601139" y="491136"/>
                            <a:pt x="3548693" y="641576"/>
                          </a:cubicBezTo>
                          <a:close/>
                        </a:path>
                        <a:path w="3548693" h="641578" stroke="0" extrusionOk="0">
                          <a:moveTo>
                            <a:pt x="3548693" y="641576"/>
                          </a:moveTo>
                          <a:cubicBezTo>
                            <a:pt x="3037102" y="532336"/>
                            <a:pt x="1874054" y="486504"/>
                            <a:pt x="320788" y="641576"/>
                          </a:cubicBezTo>
                          <a:cubicBezTo>
                            <a:pt x="261402" y="585097"/>
                            <a:pt x="28713" y="378479"/>
                            <a:pt x="0" y="320788"/>
                          </a:cubicBezTo>
                          <a:cubicBezTo>
                            <a:pt x="137646" y="138397"/>
                            <a:pt x="203749" y="149543"/>
                            <a:pt x="320788" y="1"/>
                          </a:cubicBezTo>
                          <a:cubicBezTo>
                            <a:pt x="1838918" y="-34014"/>
                            <a:pt x="2056747" y="142745"/>
                            <a:pt x="3548693" y="1"/>
                          </a:cubicBezTo>
                          <a:cubicBezTo>
                            <a:pt x="3529809" y="229343"/>
                            <a:pt x="3552698" y="473238"/>
                            <a:pt x="3548693" y="64157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312" tIns="41911" rIns="78232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kern="12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Set: 731 images used to evaluate model performance on unseen data.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6F4F43-5C9E-AAC4-9C42-DA722946D510}"/>
                </a:ext>
              </a:extLst>
            </p:cNvPr>
            <p:cNvSpPr/>
            <p:nvPr/>
          </p:nvSpPr>
          <p:spPr>
            <a:xfrm>
              <a:off x="7720036" y="2035169"/>
              <a:ext cx="641577" cy="641577"/>
            </a:xfrm>
            <a:prstGeom prst="ellipse">
              <a:avLst/>
            </a:pr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344708836">
                    <a:custGeom>
                      <a:avLst/>
                      <a:gdLst>
                        <a:gd name="connsiteX0" fmla="*/ 0 w 641577"/>
                        <a:gd name="connsiteY0" fmla="*/ 320789 h 641577"/>
                        <a:gd name="connsiteX1" fmla="*/ 320789 w 641577"/>
                        <a:gd name="connsiteY1" fmla="*/ 0 h 641577"/>
                        <a:gd name="connsiteX2" fmla="*/ 641578 w 641577"/>
                        <a:gd name="connsiteY2" fmla="*/ 320789 h 641577"/>
                        <a:gd name="connsiteX3" fmla="*/ 320789 w 641577"/>
                        <a:gd name="connsiteY3" fmla="*/ 641578 h 641577"/>
                        <a:gd name="connsiteX4" fmla="*/ 0 w 641577"/>
                        <a:gd name="connsiteY4" fmla="*/ 320789 h 641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1577" h="641577" fill="none" extrusionOk="0">
                          <a:moveTo>
                            <a:pt x="0" y="320789"/>
                          </a:moveTo>
                          <a:cubicBezTo>
                            <a:pt x="10659" y="136637"/>
                            <a:pt x="152023" y="14422"/>
                            <a:pt x="320789" y="0"/>
                          </a:cubicBezTo>
                          <a:cubicBezTo>
                            <a:pt x="485844" y="2961"/>
                            <a:pt x="631645" y="132952"/>
                            <a:pt x="641578" y="320789"/>
                          </a:cubicBezTo>
                          <a:cubicBezTo>
                            <a:pt x="646618" y="495358"/>
                            <a:pt x="478856" y="632317"/>
                            <a:pt x="320789" y="641578"/>
                          </a:cubicBezTo>
                          <a:cubicBezTo>
                            <a:pt x="152921" y="626910"/>
                            <a:pt x="-7587" y="511095"/>
                            <a:pt x="0" y="320789"/>
                          </a:cubicBezTo>
                          <a:close/>
                        </a:path>
                        <a:path w="641577" h="641577" stroke="0" extrusionOk="0">
                          <a:moveTo>
                            <a:pt x="0" y="320789"/>
                          </a:moveTo>
                          <a:cubicBezTo>
                            <a:pt x="7644" y="138079"/>
                            <a:pt x="122744" y="1292"/>
                            <a:pt x="320789" y="0"/>
                          </a:cubicBezTo>
                          <a:cubicBezTo>
                            <a:pt x="488745" y="2745"/>
                            <a:pt x="629207" y="160423"/>
                            <a:pt x="641578" y="320789"/>
                          </a:cubicBezTo>
                          <a:cubicBezTo>
                            <a:pt x="617945" y="473353"/>
                            <a:pt x="479104" y="652391"/>
                            <a:pt x="320789" y="641578"/>
                          </a:cubicBezTo>
                          <a:cubicBezTo>
                            <a:pt x="145161" y="643934"/>
                            <a:pt x="-5482" y="485301"/>
                            <a:pt x="0" y="32078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B801ACB-3D4A-61C9-5E94-5ED53F4AF8A3}"/>
                </a:ext>
              </a:extLst>
            </p:cNvPr>
            <p:cNvSpPr/>
            <p:nvPr/>
          </p:nvSpPr>
          <p:spPr>
            <a:xfrm rot="21600000">
              <a:off x="8040825" y="2868261"/>
              <a:ext cx="3548693" cy="641578"/>
            </a:xfrm>
            <a:custGeom>
              <a:avLst/>
              <a:gdLst>
                <a:gd name="connsiteX0" fmla="*/ 0 w 3548693"/>
                <a:gd name="connsiteY0" fmla="*/ 0 h 641577"/>
                <a:gd name="connsiteX1" fmla="*/ 3227905 w 3548693"/>
                <a:gd name="connsiteY1" fmla="*/ 0 h 641577"/>
                <a:gd name="connsiteX2" fmla="*/ 3548693 w 3548693"/>
                <a:gd name="connsiteY2" fmla="*/ 320789 h 641577"/>
                <a:gd name="connsiteX3" fmla="*/ 3227905 w 3548693"/>
                <a:gd name="connsiteY3" fmla="*/ 641577 h 641577"/>
                <a:gd name="connsiteX4" fmla="*/ 0 w 3548693"/>
                <a:gd name="connsiteY4" fmla="*/ 641577 h 641577"/>
                <a:gd name="connsiteX5" fmla="*/ 0 w 3548693"/>
                <a:gd name="connsiteY5" fmla="*/ 0 h 64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8693" h="641577">
                  <a:moveTo>
                    <a:pt x="3548693" y="641576"/>
                  </a:moveTo>
                  <a:lnTo>
                    <a:pt x="320788" y="641576"/>
                  </a:lnTo>
                  <a:lnTo>
                    <a:pt x="0" y="320788"/>
                  </a:lnTo>
                  <a:lnTo>
                    <a:pt x="320788" y="1"/>
                  </a:lnTo>
                  <a:lnTo>
                    <a:pt x="3548693" y="1"/>
                  </a:lnTo>
                  <a:lnTo>
                    <a:pt x="3548693" y="641576"/>
                  </a:lnTo>
                  <a:close/>
                </a:path>
              </a:pathLst>
            </a:cu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48447597">
                    <a:custGeom>
                      <a:avLst/>
                      <a:gdLst>
                        <a:gd name="connsiteX0" fmla="*/ 3548693 w 3548693"/>
                        <a:gd name="connsiteY0" fmla="*/ 641576 h 641578"/>
                        <a:gd name="connsiteX1" fmla="*/ 320788 w 3548693"/>
                        <a:gd name="connsiteY1" fmla="*/ 641576 h 641578"/>
                        <a:gd name="connsiteX2" fmla="*/ 0 w 3548693"/>
                        <a:gd name="connsiteY2" fmla="*/ 320788 h 641578"/>
                        <a:gd name="connsiteX3" fmla="*/ 320788 w 3548693"/>
                        <a:gd name="connsiteY3" fmla="*/ 1 h 641578"/>
                        <a:gd name="connsiteX4" fmla="*/ 3548693 w 3548693"/>
                        <a:gd name="connsiteY4" fmla="*/ 1 h 641578"/>
                        <a:gd name="connsiteX5" fmla="*/ 3548693 w 3548693"/>
                        <a:gd name="connsiteY5" fmla="*/ 641576 h 641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48693" h="641578" fill="none" extrusionOk="0">
                          <a:moveTo>
                            <a:pt x="3548693" y="641576"/>
                          </a:moveTo>
                          <a:cubicBezTo>
                            <a:pt x="1987807" y="791188"/>
                            <a:pt x="1687604" y="794357"/>
                            <a:pt x="320788" y="641576"/>
                          </a:cubicBezTo>
                          <a:cubicBezTo>
                            <a:pt x="270820" y="587370"/>
                            <a:pt x="75117" y="445902"/>
                            <a:pt x="0" y="320788"/>
                          </a:cubicBezTo>
                          <a:cubicBezTo>
                            <a:pt x="35047" y="231103"/>
                            <a:pt x="241607" y="101761"/>
                            <a:pt x="320788" y="1"/>
                          </a:cubicBezTo>
                          <a:cubicBezTo>
                            <a:pt x="1753909" y="-85147"/>
                            <a:pt x="1949973" y="37170"/>
                            <a:pt x="3548693" y="1"/>
                          </a:cubicBezTo>
                          <a:cubicBezTo>
                            <a:pt x="3602329" y="102070"/>
                            <a:pt x="3499293" y="472180"/>
                            <a:pt x="3548693" y="641576"/>
                          </a:cubicBezTo>
                          <a:close/>
                        </a:path>
                        <a:path w="3548693" h="641578" stroke="0" extrusionOk="0">
                          <a:moveTo>
                            <a:pt x="3548693" y="641576"/>
                          </a:moveTo>
                          <a:cubicBezTo>
                            <a:pt x="2306658" y="719223"/>
                            <a:pt x="1406179" y="618747"/>
                            <a:pt x="320788" y="641576"/>
                          </a:cubicBezTo>
                          <a:cubicBezTo>
                            <a:pt x="214700" y="513439"/>
                            <a:pt x="92206" y="436491"/>
                            <a:pt x="0" y="320788"/>
                          </a:cubicBezTo>
                          <a:cubicBezTo>
                            <a:pt x="159593" y="214884"/>
                            <a:pt x="248520" y="78596"/>
                            <a:pt x="320788" y="1"/>
                          </a:cubicBezTo>
                          <a:cubicBezTo>
                            <a:pt x="756152" y="77548"/>
                            <a:pt x="2526786" y="84737"/>
                            <a:pt x="3548693" y="1"/>
                          </a:cubicBezTo>
                          <a:cubicBezTo>
                            <a:pt x="3535466" y="294187"/>
                            <a:pt x="3534578" y="328554"/>
                            <a:pt x="3548693" y="64157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3312" tIns="41911" rIns="78232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Highlights a larger training set, emphasizing robust training and careful evaluation.</a:t>
              </a:r>
              <a:endParaRPr lang="en-IN" sz="1400" b="1" kern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DBAE03-4343-EF96-4F84-492384EA91E7}"/>
                </a:ext>
              </a:extLst>
            </p:cNvPr>
            <p:cNvSpPr/>
            <p:nvPr/>
          </p:nvSpPr>
          <p:spPr>
            <a:xfrm>
              <a:off x="7720036" y="2868262"/>
              <a:ext cx="641577" cy="641577"/>
            </a:xfrm>
            <a:prstGeom prst="ellipse">
              <a:avLst/>
            </a:prstGeom>
            <a:grpFill/>
            <a:ln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162550996">
                    <a:custGeom>
                      <a:avLst/>
                      <a:gdLst>
                        <a:gd name="connsiteX0" fmla="*/ 0 w 641577"/>
                        <a:gd name="connsiteY0" fmla="*/ 320789 h 641577"/>
                        <a:gd name="connsiteX1" fmla="*/ 320789 w 641577"/>
                        <a:gd name="connsiteY1" fmla="*/ 0 h 641577"/>
                        <a:gd name="connsiteX2" fmla="*/ 641578 w 641577"/>
                        <a:gd name="connsiteY2" fmla="*/ 320789 h 641577"/>
                        <a:gd name="connsiteX3" fmla="*/ 320789 w 641577"/>
                        <a:gd name="connsiteY3" fmla="*/ 641578 h 641577"/>
                        <a:gd name="connsiteX4" fmla="*/ 0 w 641577"/>
                        <a:gd name="connsiteY4" fmla="*/ 320789 h 6415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1577" h="641577" fill="none" extrusionOk="0">
                          <a:moveTo>
                            <a:pt x="0" y="320789"/>
                          </a:moveTo>
                          <a:cubicBezTo>
                            <a:pt x="-3736" y="131246"/>
                            <a:pt x="157203" y="-27498"/>
                            <a:pt x="320789" y="0"/>
                          </a:cubicBezTo>
                          <a:cubicBezTo>
                            <a:pt x="501709" y="12344"/>
                            <a:pt x="672330" y="142458"/>
                            <a:pt x="641578" y="320789"/>
                          </a:cubicBezTo>
                          <a:cubicBezTo>
                            <a:pt x="639619" y="526074"/>
                            <a:pt x="479738" y="625645"/>
                            <a:pt x="320789" y="641578"/>
                          </a:cubicBezTo>
                          <a:cubicBezTo>
                            <a:pt x="171345" y="620829"/>
                            <a:pt x="-9716" y="511131"/>
                            <a:pt x="0" y="320789"/>
                          </a:cubicBezTo>
                          <a:close/>
                        </a:path>
                        <a:path w="641577" h="641577" stroke="0" extrusionOk="0">
                          <a:moveTo>
                            <a:pt x="0" y="320789"/>
                          </a:moveTo>
                          <a:cubicBezTo>
                            <a:pt x="-27544" y="161276"/>
                            <a:pt x="139165" y="3224"/>
                            <a:pt x="320789" y="0"/>
                          </a:cubicBezTo>
                          <a:cubicBezTo>
                            <a:pt x="486181" y="-3852"/>
                            <a:pt x="638257" y="141104"/>
                            <a:pt x="641578" y="320789"/>
                          </a:cubicBezTo>
                          <a:cubicBezTo>
                            <a:pt x="630068" y="508971"/>
                            <a:pt x="510046" y="652826"/>
                            <a:pt x="320789" y="641578"/>
                          </a:cubicBezTo>
                          <a:cubicBezTo>
                            <a:pt x="133395" y="613402"/>
                            <a:pt x="4031" y="484920"/>
                            <a:pt x="0" y="32078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5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99000"/>
          </a:schemeClr>
        </a:solid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0947D3-B4F9-63CB-55DF-DE602FF37FA4}"/>
              </a:ext>
            </a:extLst>
          </p:cNvPr>
          <p:cNvSpPr/>
          <p:nvPr/>
        </p:nvSpPr>
        <p:spPr>
          <a:xfrm>
            <a:off x="8928000" y="3405336"/>
            <a:ext cx="2646095" cy="3239289"/>
          </a:xfrm>
          <a:prstGeom prst="rect">
            <a:avLst/>
          </a:prstGeom>
          <a:solidFill>
            <a:schemeClr val="bg2">
              <a:alpha val="5987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A55231-D039-93FC-A1CF-993E415D73B2}"/>
              </a:ext>
            </a:extLst>
          </p:cNvPr>
          <p:cNvSpPr/>
          <p:nvPr/>
        </p:nvSpPr>
        <p:spPr>
          <a:xfrm>
            <a:off x="6001484" y="3405336"/>
            <a:ext cx="2565377" cy="3259204"/>
          </a:xfrm>
          <a:prstGeom prst="rect">
            <a:avLst/>
          </a:prstGeom>
          <a:solidFill>
            <a:schemeClr val="bg2">
              <a:alpha val="5987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F21DFD-DE7C-8D86-B8E3-25D57CB23DE5}"/>
              </a:ext>
            </a:extLst>
          </p:cNvPr>
          <p:cNvSpPr/>
          <p:nvPr/>
        </p:nvSpPr>
        <p:spPr>
          <a:xfrm>
            <a:off x="3111895" y="3405336"/>
            <a:ext cx="2565377" cy="3358975"/>
          </a:xfrm>
          <a:prstGeom prst="rect">
            <a:avLst/>
          </a:prstGeom>
          <a:solidFill>
            <a:schemeClr val="bg2">
              <a:alpha val="5987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766E3-5751-63AB-28F1-037414CFCCCB}"/>
              </a:ext>
            </a:extLst>
          </p:cNvPr>
          <p:cNvSpPr/>
          <p:nvPr/>
        </p:nvSpPr>
        <p:spPr>
          <a:xfrm>
            <a:off x="306416" y="3413774"/>
            <a:ext cx="2565377" cy="3350537"/>
          </a:xfrm>
          <a:prstGeom prst="rect">
            <a:avLst/>
          </a:prstGeom>
          <a:solidFill>
            <a:schemeClr val="bg2">
              <a:alpha val="5987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Shape 983"/>
          <p:cNvSpPr txBox="1">
            <a:spLocks noGrp="1"/>
          </p:cNvSpPr>
          <p:nvPr>
            <p:ph type="title"/>
          </p:nvPr>
        </p:nvSpPr>
        <p:spPr>
          <a:xfrm>
            <a:off x="116400" y="193460"/>
            <a:ext cx="5459941" cy="8569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IN" sz="44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4" name="Shape 98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grpSp>
        <p:nvGrpSpPr>
          <p:cNvPr id="985" name="Shape 985"/>
          <p:cNvGrpSpPr/>
          <p:nvPr/>
        </p:nvGrpSpPr>
        <p:grpSpPr>
          <a:xfrm>
            <a:off x="8769816" y="2164645"/>
            <a:ext cx="2917633" cy="4461555"/>
            <a:chOff x="5937588" y="1189775"/>
            <a:chExt cx="2465675" cy="3483050"/>
          </a:xfrm>
        </p:grpSpPr>
        <p:sp>
          <p:nvSpPr>
            <p:cNvPr id="986" name="Shape 986"/>
            <p:cNvSpPr/>
            <p:nvPr/>
          </p:nvSpPr>
          <p:spPr>
            <a:xfrm>
              <a:off x="5937588" y="1189775"/>
              <a:ext cx="2165120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534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4</a:t>
              </a:r>
              <a:endParaRPr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87" name="Shape 987"/>
            <p:cNvSpPr txBox="1"/>
            <p:nvPr/>
          </p:nvSpPr>
          <p:spPr>
            <a:xfrm>
              <a:off x="6048658" y="2057125"/>
              <a:ext cx="235460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en-IN" b="1" dirty="0">
                <a:solidFill>
                  <a:srgbClr val="FFFF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-IN" b="1" dirty="0">
                <a:solidFill>
                  <a:srgbClr val="FFFF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-IN" b="1" dirty="0">
                <a:solidFill>
                  <a:srgbClr val="FFFF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-IN" b="1" dirty="0">
                <a:solidFill>
                  <a:srgbClr val="FFFFFF"/>
                </a:solidFill>
                <a:latin typeface="Arial" panose="020B0604020202020204" pitchFamily="34" charset="0"/>
                <a:ea typeface="Titillium Web"/>
                <a:cs typeface="Arial" panose="020B0604020202020204" pitchFamily="34" charset="0"/>
                <a:sym typeface="Titillium Web"/>
              </a:endParaRPr>
            </a:p>
            <a:p>
              <a:pPr>
                <a:lnSpc>
                  <a:spcPct val="115000"/>
                </a:lnSpc>
              </a:pPr>
              <a:r>
                <a:rPr lang="en-IN" b="1" dirty="0">
                  <a:solidFill>
                    <a:srgbClr val="FFFFFF"/>
                  </a:solidFill>
                  <a:latin typeface="Arial" panose="020B0604020202020204" pitchFamily="34" charset="0"/>
                  <a:ea typeface="Titillium Web"/>
                  <a:cs typeface="Arial" panose="020B0604020202020204" pitchFamily="34" charset="0"/>
                  <a:sym typeface="Titillium Web"/>
                </a:rPr>
                <a:t>Compare the results </a:t>
              </a:r>
            </a:p>
            <a:p>
              <a:pPr>
                <a:lnSpc>
                  <a:spcPct val="115000"/>
                </a:lnSpc>
              </a:pPr>
              <a:endParaRPr lang="en"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"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"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>
                <a:lnSpc>
                  <a:spcPct val="115000"/>
                </a:lnSpc>
              </a:pPr>
              <a:endParaRPr lang="en"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88" name="Shape 988"/>
          <p:cNvGrpSpPr/>
          <p:nvPr/>
        </p:nvGrpSpPr>
        <p:grpSpPr>
          <a:xfrm>
            <a:off x="309808" y="2164921"/>
            <a:ext cx="2561987" cy="4461279"/>
            <a:chOff x="1" y="1189989"/>
            <a:chExt cx="2236201" cy="3482835"/>
          </a:xfrm>
        </p:grpSpPr>
        <p:sp>
          <p:nvSpPr>
            <p:cNvPr id="989" name="Shape 989"/>
            <p:cNvSpPr/>
            <p:nvPr/>
          </p:nvSpPr>
          <p:spPr>
            <a:xfrm>
              <a:off x="2" y="1189989"/>
              <a:ext cx="2236200" cy="669000"/>
            </a:xfrm>
            <a:prstGeom prst="homePlate">
              <a:avLst>
                <a:gd name="adj" fmla="val 50000"/>
              </a:avLst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sz="24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1" y="2164945"/>
              <a:ext cx="2233240" cy="2507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b="1" dirty="0">
                  <a:solidFill>
                    <a:srgbClr val="FFFFFF"/>
                  </a:solidFill>
                  <a:latin typeface="Arial" panose="020B0604020202020204" pitchFamily="34" charset="0"/>
                  <a:ea typeface="Titillium Web"/>
                  <a:cs typeface="Arial" panose="020B0604020202020204" pitchFamily="34" charset="0"/>
                  <a:sym typeface="Titillium Web"/>
                </a:rPr>
                <a:t>Initialize CNN: </a:t>
              </a:r>
              <a:r>
                <a:rPr lang="en-IN" dirty="0">
                  <a:solidFill>
                    <a:srgbClr val="FFFFFF"/>
                  </a:solidFill>
                  <a:latin typeface="Arial" panose="020B0604020202020204" pitchFamily="34" charset="0"/>
                  <a:ea typeface="Titillium Web"/>
                  <a:cs typeface="Arial" panose="020B0604020202020204" pitchFamily="34" charset="0"/>
                  <a:sym typeface="Titillium Web"/>
                </a:rPr>
                <a:t>T</a:t>
              </a: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o identify features and classify images.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1. Used Adam optimizer and Trained the model for 20 epochs </a:t>
              </a:r>
            </a:p>
          </p:txBody>
        </p:sp>
      </p:grpSp>
      <p:grpSp>
        <p:nvGrpSpPr>
          <p:cNvPr id="991" name="Shape 991"/>
          <p:cNvGrpSpPr/>
          <p:nvPr/>
        </p:nvGrpSpPr>
        <p:grpSpPr>
          <a:xfrm>
            <a:off x="5920765" y="2164921"/>
            <a:ext cx="2804102" cy="4742030"/>
            <a:chOff x="1891129" y="1189776"/>
            <a:chExt cx="2583227" cy="3702012"/>
          </a:xfrm>
        </p:grpSpPr>
        <p:sp>
          <p:nvSpPr>
            <p:cNvPr id="992" name="Shape 992"/>
            <p:cNvSpPr/>
            <p:nvPr/>
          </p:nvSpPr>
          <p:spPr>
            <a:xfrm>
              <a:off x="1891129" y="1189776"/>
              <a:ext cx="2437667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I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1965490" y="2071295"/>
              <a:ext cx="2508866" cy="2820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</a:pPr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</a:pPr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</a:pPr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</a:pPr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Used Transfer Learning and Fine tune the model</a:t>
              </a:r>
            </a:p>
            <a:p>
              <a:pPr>
                <a:lnSpc>
                  <a:spcPct val="115000"/>
                </a:lnSpc>
              </a:pPr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Shape 991">
            <a:extLst>
              <a:ext uri="{FF2B5EF4-FFF2-40B4-BE49-F238E27FC236}">
                <a16:creationId xmlns:a16="http://schemas.microsoft.com/office/drawing/2014/main" id="{8F734482-36C3-B423-8350-BF7979E44E31}"/>
              </a:ext>
            </a:extLst>
          </p:cNvPr>
          <p:cNvGrpSpPr/>
          <p:nvPr/>
        </p:nvGrpSpPr>
        <p:grpSpPr>
          <a:xfrm>
            <a:off x="3108505" y="2164921"/>
            <a:ext cx="2609305" cy="4599390"/>
            <a:chOff x="2303939" y="1070799"/>
            <a:chExt cx="2500692" cy="3590655"/>
          </a:xfrm>
        </p:grpSpPr>
        <p:sp>
          <p:nvSpPr>
            <p:cNvPr id="4" name="Shape 992">
              <a:extLst>
                <a:ext uri="{FF2B5EF4-FFF2-40B4-BE49-F238E27FC236}">
                  <a16:creationId xmlns:a16="http://schemas.microsoft.com/office/drawing/2014/main" id="{3EA570AF-56BE-AA20-1ABD-5E5F01DC57B7}"/>
                </a:ext>
              </a:extLst>
            </p:cNvPr>
            <p:cNvSpPr/>
            <p:nvPr/>
          </p:nvSpPr>
          <p:spPr>
            <a:xfrm>
              <a:off x="2315204" y="1070799"/>
              <a:ext cx="2489427" cy="669000"/>
            </a:xfrm>
            <a:prstGeom prst="chevron">
              <a:avLst>
                <a:gd name="adj" fmla="val 50000"/>
              </a:avLst>
            </a:prstGeom>
            <a:solidFill>
              <a:srgbClr val="FFFFFF">
                <a:alpha val="3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I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</a:p>
          </p:txBody>
        </p:sp>
        <p:sp>
          <p:nvSpPr>
            <p:cNvPr id="5" name="Shape 993">
              <a:extLst>
                <a:ext uri="{FF2B5EF4-FFF2-40B4-BE49-F238E27FC236}">
                  <a16:creationId xmlns:a16="http://schemas.microsoft.com/office/drawing/2014/main" id="{7AC1EE5A-9FC6-B056-0AD4-24CF4156D4BD}"/>
                </a:ext>
              </a:extLst>
            </p:cNvPr>
            <p:cNvSpPr txBox="1"/>
            <p:nvPr/>
          </p:nvSpPr>
          <p:spPr>
            <a:xfrm>
              <a:off x="2303939" y="2039167"/>
              <a:ext cx="2452094" cy="2622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IN" b="1" dirty="0">
                  <a:latin typeface="Arial" panose="020B0604020202020204" pitchFamily="34" charset="0"/>
                  <a:cs typeface="Arial" panose="020B0604020202020204" pitchFamily="34" charset="0"/>
                </a:rPr>
                <a:t>Using Pre-trained Models:</a:t>
              </a:r>
              <a:r>
                <a:rPr lang="en-IN" dirty="0"/>
                <a:t> </a:t>
              </a: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to save time and improve accuracy</a:t>
              </a:r>
            </a:p>
            <a:p>
              <a:endParaRPr lang="en-IN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VGG16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.ResNet50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InceptionV3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DenseNet121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EfficientNetB0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1" name="Rectangle 21520">
            <a:extLst>
              <a:ext uri="{FF2B5EF4-FFF2-40B4-BE49-F238E27FC236}">
                <a16:creationId xmlns:a16="http://schemas.microsoft.com/office/drawing/2014/main" id="{182D455B-C993-4AC2-BAC2-D5C9890C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61918-C1BC-11ED-C14C-C71969D2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3" y="180000"/>
            <a:ext cx="10152061" cy="865029"/>
          </a:xfrm>
        </p:spPr>
        <p:txBody>
          <a:bodyPr anchor="t"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Validation Accuracy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452AB-6A8D-67FC-01DC-A57F5121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899" y="180000"/>
            <a:ext cx="7572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77608-3819-479B-BB98-C216BA724EF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1514" name="Picture 10">
            <a:extLst>
              <a:ext uri="{FF2B5EF4-FFF2-40B4-BE49-F238E27FC236}">
                <a16:creationId xmlns:a16="http://schemas.microsoft.com/office/drawing/2014/main" id="{5053879D-0992-BC2D-0D17-A50E2DE0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4" y="1623527"/>
            <a:ext cx="6408738" cy="46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8" name="Content Placeholder 21517">
            <a:extLst>
              <a:ext uri="{FF2B5EF4-FFF2-40B4-BE49-F238E27FC236}">
                <a16:creationId xmlns:a16="http://schemas.microsoft.com/office/drawing/2014/main" id="{58F003C1-2BEA-3B6C-6805-0395A9D3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686" y="2180142"/>
            <a:ext cx="5240340" cy="2417636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DenseNet121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Achieved the highest validation accuracy of 91.42%.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Close second with a validation accuracy of 91.27%.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E59FE79-9377-9899-F8A9-8397E7CD7FC0}"/>
              </a:ext>
            </a:extLst>
          </p:cNvPr>
          <p:cNvSpPr/>
          <p:nvPr/>
        </p:nvSpPr>
        <p:spPr>
          <a:xfrm rot="3585271">
            <a:off x="5109112" y="1647991"/>
            <a:ext cx="405948" cy="608029"/>
          </a:xfrm>
          <a:prstGeom prst="downArrow">
            <a:avLst/>
          </a:prstGeom>
          <a:solidFill>
            <a:srgbClr val="FFFF00">
              <a:alpha val="99000"/>
            </a:srgbClr>
          </a:solidFill>
          <a:ln>
            <a:solidFill>
              <a:schemeClr val="tx1">
                <a:lumMod val="75000"/>
                <a:alpha val="91297"/>
              </a:schemeClr>
            </a:solidFill>
          </a:ln>
          <a:effectLst>
            <a:glow rad="126396">
              <a:schemeClr val="accent5">
                <a:lumMod val="20000"/>
                <a:lumOff val="80000"/>
                <a:alpha val="96000"/>
              </a:schemeClr>
            </a:glow>
            <a:outerShdw blurRad="806219" dist="19693" dir="6749661" algn="ctr" rotWithShape="0">
              <a:schemeClr val="tx1">
                <a:alpha val="55065"/>
              </a:schemeClr>
            </a:outerShdw>
            <a:reflection blurRad="12000"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E960E3F-CC90-4BE0-9251-217188390351}"/>
              </a:ext>
            </a:extLst>
          </p:cNvPr>
          <p:cNvSpPr/>
          <p:nvPr/>
        </p:nvSpPr>
        <p:spPr>
          <a:xfrm rot="3585271">
            <a:off x="1882881" y="1647991"/>
            <a:ext cx="405948" cy="608029"/>
          </a:xfrm>
          <a:prstGeom prst="downArrow">
            <a:avLst/>
          </a:prstGeom>
          <a:solidFill>
            <a:srgbClr val="FFFF00">
              <a:alpha val="99000"/>
            </a:srgbClr>
          </a:solidFill>
          <a:ln>
            <a:solidFill>
              <a:schemeClr val="tx1">
                <a:lumMod val="75000"/>
                <a:alpha val="91297"/>
              </a:schemeClr>
            </a:solidFill>
          </a:ln>
          <a:effectLst>
            <a:glow rad="126396">
              <a:schemeClr val="accent5">
                <a:lumMod val="20000"/>
                <a:lumOff val="80000"/>
                <a:alpha val="96000"/>
              </a:schemeClr>
            </a:glow>
            <a:outerShdw blurRad="806219" dist="19693" dir="6749661" algn="ctr" rotWithShape="0">
              <a:schemeClr val="tx1">
                <a:alpha val="55065"/>
              </a:schemeClr>
            </a:outerShdw>
            <a:reflection blurRad="12000"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9" name="Group 2253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2540" name="Rectangle 2253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1" name="Oval 2254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2" name="Oval 2254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543" name="Group 2254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548" name="Rectangle 2254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49" name="Rectangle 2254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544" name="Group 2254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546" name="Rectangle 2254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47" name="Rectangle 2254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545" name="Rectangle 2254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51" name="Rectangle 2255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825AF-0463-4CC7-2FA9-33A47558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91" y="78026"/>
            <a:ext cx="5966652" cy="694828"/>
          </a:xfrm>
        </p:spPr>
        <p:txBody>
          <a:bodyPr anchor="b">
            <a:norm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Accuracy Comparison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17AF261-2644-505A-FB70-9A1F8BEB6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2" b="3257"/>
          <a:stretch/>
        </p:blipFill>
        <p:spPr bwMode="auto">
          <a:xfrm>
            <a:off x="135257" y="78026"/>
            <a:ext cx="5570436" cy="316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68C3B-7A0C-E375-5A34-968E3AFF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7098" y="6463890"/>
            <a:ext cx="7572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77608-3819-479B-BB98-C216BA724EF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88BB0550-BD43-730F-ECF3-367BDDD7E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" r="49049" b="1707"/>
          <a:stretch/>
        </p:blipFill>
        <p:spPr bwMode="auto">
          <a:xfrm>
            <a:off x="135257" y="3427200"/>
            <a:ext cx="5570436" cy="335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6" name="Content Placeholder 22535">
            <a:extLst>
              <a:ext uri="{FF2B5EF4-FFF2-40B4-BE49-F238E27FC236}">
                <a16:creationId xmlns:a16="http://schemas.microsoft.com/office/drawing/2014/main" id="{44E3CA01-5474-7D61-C2A4-A7DD4BA86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961" y="1137979"/>
            <a:ext cx="6256374" cy="5598960"/>
          </a:xfrm>
        </p:spPr>
        <p:txBody>
          <a:bodyPr anchor="t">
            <a:normAutofit/>
          </a:bodyPr>
          <a:lstStyle/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DenseNet121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showing strong learning and good generalization.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performing excellently but with slight overfitting.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Both models demonstrate high accuracy, with DenseNet121 slightly better on the validation set.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5" name="Rectangle 23564">
            <a:extLst>
              <a:ext uri="{FF2B5EF4-FFF2-40B4-BE49-F238E27FC236}">
                <a16:creationId xmlns:a16="http://schemas.microsoft.com/office/drawing/2014/main" id="{DD98E61A-E482-4DCD-B615-A18B8685C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567" name="Group 23566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3568" name="Rectangle 23567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69" name="Oval 23568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70" name="Oval 23569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571" name="Group 23570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576" name="Rectangle 23575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77" name="Rectangle 23576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72" name="Group 23571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3574" name="Rectangle 23573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75" name="Rectangle 23574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73" name="Rectangle 23572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79" name="Rectangle 23578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FC329-373C-6462-34C7-28F98E36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757" y="127247"/>
            <a:ext cx="6114691" cy="895149"/>
          </a:xfrm>
        </p:spPr>
        <p:txBody>
          <a:bodyPr anchor="t">
            <a:norm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Loss Comparison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D3E0F-7EB0-F7C9-558D-AE572B95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9278" y="6398049"/>
            <a:ext cx="75723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4CD77608-3819-479B-BB98-C216BA724EFE}" type="slidenum">
              <a:rPr lang="en-US" smtClean="0"/>
              <a:pPr algn="l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E4646682-757E-E07C-34C9-7A99DCDCF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5331" y="3624707"/>
            <a:ext cx="5209443" cy="31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90CCC515-8302-633A-1374-E67A087BA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1"/>
          <a:stretch/>
        </p:blipFill>
        <p:spPr bwMode="auto">
          <a:xfrm>
            <a:off x="133220" y="173984"/>
            <a:ext cx="5209443" cy="33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2" name="Content Placeholder 23561">
            <a:extLst>
              <a:ext uri="{FF2B5EF4-FFF2-40B4-BE49-F238E27FC236}">
                <a16:creationId xmlns:a16="http://schemas.microsoft.com/office/drawing/2014/main" id="{D89FD556-67F5-20D9-C35A-8C439D4B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173" y="1294283"/>
            <a:ext cx="6482826" cy="5506885"/>
          </a:xfrm>
        </p:spPr>
        <p:txBody>
          <a:bodyPr anchor="t">
            <a:normAutofit/>
          </a:bodyPr>
          <a:lstStyle/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DenseNet121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Good convergence, minimal overfitting.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Strong learning, slightly more overfitting than DenseNet121.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Both models' loss curves decrease, with DenseNet121 showing better generalization.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4B9A9D-A833-26DC-F0E5-46107320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02" y="204098"/>
            <a:ext cx="11597195" cy="598335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 for VGG16</a:t>
            </a:r>
            <a:endParaRPr lang="en-US" sz="28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5B9015-D630-849C-CB40-DA4008BB659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 b="59"/>
          <a:stretch/>
        </p:blipFill>
        <p:spPr bwMode="auto">
          <a:xfrm>
            <a:off x="137885" y="974361"/>
            <a:ext cx="6577707" cy="57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4042C6-611F-041B-797A-83974BECC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0008" y="1224299"/>
            <a:ext cx="5064589" cy="52052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: 'e-waste' and 'biological' categories have the highest correct predictions.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errors: 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‘plastic' and is frequently misclassified as ‘paper’ and ‘glass’.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sz="2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  <a:r>
              <a:rPr lang="en-IN" sz="2000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strong overall, but improvements needed for specific misclassifications.</a:t>
            </a:r>
          </a:p>
          <a:p>
            <a:endParaRPr lang="en-IN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94622-A703-CE2A-FBA4-71AFE360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1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F707-A457-82D1-B11C-0600A5C5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0" y="101744"/>
            <a:ext cx="10863075" cy="440957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 for DenseNet121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667DC-2632-C7F1-1131-1FCA9ADE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16</a:t>
            </a:fld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ABF7185-5965-E8C7-2E67-D25784BC52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" y="914400"/>
            <a:ext cx="6505730" cy="58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236C12-2B98-9706-9F2D-2AAA1F3B0CED}"/>
              </a:ext>
            </a:extLst>
          </p:cNvPr>
          <p:cNvSpPr txBox="1"/>
          <p:nvPr/>
        </p:nvSpPr>
        <p:spPr>
          <a:xfrm>
            <a:off x="6610662" y="671585"/>
            <a:ext cx="5476407" cy="621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IN" sz="2000" spc="300" dirty="0">
                <a:latin typeface="Arial" panose="020B0604020202020204" pitchFamily="34" charset="0"/>
                <a:cs typeface="Arial" panose="020B0604020202020204" pitchFamily="34" charset="0"/>
              </a:rPr>
              <a:t>Accurate across most categories, especially 'plastic' and 'cardboard’.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en-IN" sz="2000" spc="3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errors:  </a:t>
            </a:r>
            <a:r>
              <a:rPr lang="en-IN" sz="2000" spc="300" dirty="0">
                <a:latin typeface="Arial" panose="020B0604020202020204" pitchFamily="34" charset="0"/>
                <a:cs typeface="Arial" panose="020B0604020202020204" pitchFamily="34" charset="0"/>
              </a:rPr>
              <a:t>Misclassifications such as 'e-waste' occasionally confused with </a:t>
            </a:r>
            <a:r>
              <a:rPr lang="en-IN" sz="2000" spc="300">
                <a:latin typeface="Arial" panose="020B0604020202020204" pitchFamily="34" charset="0"/>
                <a:cs typeface="Arial" panose="020B0604020202020204" pitchFamily="34" charset="0"/>
              </a:rPr>
              <a:t>‘biological’.</a:t>
            </a:r>
            <a:endParaRPr lang="en-IN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en-IN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  <a:r>
              <a:rPr lang="en-IN" sz="2000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spc="300" dirty="0">
                <a:latin typeface="Arial" panose="020B0604020202020204" pitchFamily="34" charset="0"/>
                <a:cs typeface="Arial" panose="020B0604020202020204" pitchFamily="34" charset="0"/>
              </a:rPr>
              <a:t>Balanced and robust classification ability with fewer errors.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en-IN" sz="2000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IN" sz="2000" b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Comparison: </a:t>
            </a:r>
            <a:r>
              <a:rPr lang="en-IN" sz="2000" spc="300" dirty="0">
                <a:latin typeface="Arial" panose="020B0604020202020204" pitchFamily="34" charset="0"/>
                <a:cs typeface="Arial" panose="020B0604020202020204" pitchFamily="34" charset="0"/>
              </a:rPr>
              <a:t>Better than VGG16.</a:t>
            </a:r>
          </a:p>
        </p:txBody>
      </p:sp>
    </p:spTree>
    <p:extLst>
      <p:ext uri="{BB962C8B-B14F-4D97-AF65-F5344CB8AC3E}">
        <p14:creationId xmlns:p14="http://schemas.microsoft.com/office/powerpoint/2010/main" val="7277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573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BBB861-4834-014B-B2AB-6494EC09AFF0}"/>
              </a:ext>
            </a:extLst>
          </p:cNvPr>
          <p:cNvSpPr/>
          <p:nvPr/>
        </p:nvSpPr>
        <p:spPr>
          <a:xfrm>
            <a:off x="8079698" y="1514006"/>
            <a:ext cx="3822250" cy="4817231"/>
          </a:xfrm>
          <a:prstGeom prst="roundRect">
            <a:avLst/>
          </a:prstGeom>
          <a:solidFill>
            <a:schemeClr val="tx1">
              <a:alpha val="9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C729B-E505-BBAC-51B0-6EA11E4E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5" y="161638"/>
            <a:ext cx="7565921" cy="561034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Misclassified Images</a:t>
            </a:r>
            <a:endParaRPr 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DF489D-781B-8661-6115-1E0D497A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9620" y="1394084"/>
            <a:ext cx="3702328" cy="5285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Reflective Surfaces: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 frequently mistaken for plastic due to their reflective surfaces.</a:t>
            </a:r>
          </a:p>
          <a:p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Similarities</a:t>
            </a:r>
            <a:r>
              <a:rPr lang="en-IN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 like plastic and glass often get confused due to similar textures.</a:t>
            </a:r>
          </a:p>
          <a:p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Shapes and </a:t>
            </a:r>
            <a:r>
              <a:rPr lang="en-IN" sz="16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n-IN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E-waste confused with biological because of complex shapes and </a:t>
            </a:r>
            <a:r>
              <a:rPr lang="en-I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097A8-8212-487C-ACB0-CFE83A5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1691" y="6331238"/>
            <a:ext cx="757237" cy="365125"/>
          </a:xfrm>
        </p:spPr>
        <p:txBody>
          <a:bodyPr/>
          <a:lstStyle/>
          <a:p>
            <a:fld id="{4CD77608-3819-479B-BB98-C216BA724EFE}" type="slidenum">
              <a:rPr lang="en-US" smtClean="0"/>
              <a:t>17</a:t>
            </a:fld>
            <a:endParaRPr lang="en-US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BF1B220E-1BE6-DB65-973D-AC2326461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93"/>
          <a:stretch/>
        </p:blipFill>
        <p:spPr bwMode="auto">
          <a:xfrm>
            <a:off x="147485" y="914400"/>
            <a:ext cx="7565922" cy="57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B694-54FA-B34B-BF26-1C018A36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4" y="197420"/>
            <a:ext cx="11090273" cy="1210396"/>
          </a:xfrm>
        </p:spPr>
        <p:txBody>
          <a:bodyPr>
            <a:normAutofit fontScale="90000"/>
          </a:bodyPr>
          <a:lstStyle/>
          <a:p>
            <a:r>
              <a:rPr lang="en-IN" sz="60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br>
              <a:rPr lang="en-IN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8D0D7-D322-7175-881D-DC2C14D37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0139" y="1642449"/>
            <a:ext cx="11101136" cy="443731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 Face Deployment:</a:t>
            </a:r>
            <a:endParaRPr lang="en-I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model is deployed on Hugging Face for easy access and usage.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Interaction:</a:t>
            </a:r>
            <a:endParaRPr lang="en-I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Users can upload images directly to the Hugging Face interface to receive instant classification results.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E8FF1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Link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6EE8EE-9FFA-9596-38E7-EC06052A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B9A0AB-6C1C-4109-BF6C-B97B60A9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8" y="262505"/>
            <a:ext cx="11101135" cy="94325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Conclusion</a:t>
            </a:r>
            <a:br>
              <a:rPr lang="en-IN" b="1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59B442-F0EC-0D5D-F82E-C757B68A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147" y="1205756"/>
            <a:ext cx="11101136" cy="4441994"/>
          </a:xfrm>
        </p:spPr>
        <p:txBody>
          <a:bodyPr>
            <a:normAutofit/>
          </a:bodyPr>
          <a:lstStyle/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Both VGG16 and DenseNet121 demonstrated high accuracy, with DenseNet121 showing slightly better generalization and stability.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Misclassification Insights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Common misclassifications were observed due to visual similarities and variations in lighting and angles.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  <a:r>
              <a:rPr lang="en-IN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DenseNet121 achieved a validation accuracy of 91.42%, indicating robust performance for garbage classification tasks.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8E995D-5AC2-E0E2-02CD-226611C6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5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11D6B-14B7-F462-8C48-5D253498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3" y="200731"/>
            <a:ext cx="3801378" cy="102315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3FBF2BD-8FEE-450B-8AA9-ED1E9265A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0" y="1277931"/>
            <a:ext cx="4537073" cy="5114649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t">
            <a:normAutofit/>
          </a:bodyPr>
          <a:lstStyle/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Business Aspect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Training and Validation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>
              <a:lnSpc>
                <a:spcPct val="115000"/>
              </a:lnSpc>
              <a:buFont typeface="Wingdings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DD2FC670-7FFA-211F-BB94-5AA6F3F3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A full shot of a trash can&#10;&#10;Description automatically generated">
            <a:extLst>
              <a:ext uri="{FF2B5EF4-FFF2-40B4-BE49-F238E27FC236}">
                <a16:creationId xmlns:a16="http://schemas.microsoft.com/office/drawing/2014/main" id="{811877E8-BAA4-2E77-C2D8-07F2A2109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77897" y="0"/>
            <a:ext cx="5606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7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9825-7905-BC8B-DD59-E3E8632E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0" y="196809"/>
            <a:ext cx="11101135" cy="77260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areas of improvement and Future Research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AA443-BBA3-EF00-7572-0AF884E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14" y="1157653"/>
            <a:ext cx="11469846" cy="533930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Dataset: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Increase the diversity and size of the image dataset for better model robustness.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Categorization</a:t>
            </a:r>
            <a:r>
              <a:rPr lang="en-IN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Implement more specific garbage categories such as biodegradable, recyclable, and non-recyclable.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Utilize YOLO for object detection to classify and detect multiple  garbage types in a single image.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Ensemble Methods: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Combine predictions from multiple models using ensemble techniques to improve overall performance and reliability.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AFCD2-C4F6-8604-3D8F-F71062D5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8069" y="2347627"/>
            <a:ext cx="4500561" cy="3202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spc="-755" dirty="0">
                <a:latin typeface="+mj-lt"/>
                <a:ea typeface="+mj-ea"/>
                <a:cs typeface="+mj-cs"/>
              </a:rPr>
              <a:t>THANK YOU !!</a:t>
            </a:r>
          </a:p>
        </p:txBody>
      </p:sp>
      <p:sp>
        <p:nvSpPr>
          <p:cNvPr id="3" name="Freeform 3"/>
          <p:cNvSpPr/>
          <p:nvPr/>
        </p:nvSpPr>
        <p:spPr>
          <a:xfrm rot="2830164">
            <a:off x="8842891" y="4671016"/>
            <a:ext cx="1407034" cy="1757451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4"/>
                </a:lnTo>
                <a:lnTo>
                  <a:pt x="0" y="3705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3439542">
            <a:off x="10257497" y="2651006"/>
            <a:ext cx="1252802" cy="752805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 rot="14364718">
            <a:off x="6810802" y="4112261"/>
            <a:ext cx="1252802" cy="752805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 flipH="1">
            <a:off x="7463085" y="2652673"/>
            <a:ext cx="541971" cy="58403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9"/>
                </a:lnTo>
                <a:lnTo>
                  <a:pt x="1198548" y="1291579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10883899" y="4436419"/>
            <a:ext cx="515560" cy="555578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1"/>
                </a:lnTo>
                <a:lnTo>
                  <a:pt x="0" y="1228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3739D-6C9F-07D0-68E7-903ED027FD27}"/>
              </a:ext>
            </a:extLst>
          </p:cNvPr>
          <p:cNvSpPr txBox="1"/>
          <p:nvPr/>
        </p:nvSpPr>
        <p:spPr>
          <a:xfrm>
            <a:off x="7952763" y="3236709"/>
            <a:ext cx="2931136" cy="139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12648"/>
            <a:r>
              <a:rPr lang="en-US" sz="4288" kern="1200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Question ?</a:t>
            </a:r>
            <a:endParaRPr lang="en-US" sz="6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A7FB9BF-3702-0A0C-B343-55E0C62E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56" y="178475"/>
            <a:ext cx="11649085" cy="11156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“Garbage classification is the first step towards a cleaner and greener world”</a:t>
            </a:r>
            <a:b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16B809-B8D4-07EF-E574-F25094F0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8">
            <a:extLst>
              <a:ext uri="{FF2B5EF4-FFF2-40B4-BE49-F238E27FC236}">
                <a16:creationId xmlns:a16="http://schemas.microsoft.com/office/drawing/2014/main" id="{43C255F6-CA20-88F3-28C1-53CBF5366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909" y="1104757"/>
            <a:ext cx="7721298" cy="3882451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The world bank estimates global waste generation will increase </a:t>
            </a:r>
            <a:r>
              <a:rPr lang="en-IN" sz="2000" b="1" cap="none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3.40 billion tonnes in 2050.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The world produces over </a:t>
            </a: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billion tons 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of waste every year.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b="1" cap="none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of waste is mismanaged </a:t>
            </a:r>
            <a:r>
              <a:rPr lang="en-IN" sz="2000" cap="none" dirty="0">
                <a:latin typeface="Arial" panose="020B0604020202020204" pitchFamily="34" charset="0"/>
                <a:cs typeface="Arial" panose="020B0604020202020204" pitchFamily="34" charset="0"/>
              </a:rPr>
              <a:t>globally through open dumping or burning.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C16CC-19A8-AB16-EFFE-B7957E30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6FFFB9-82F9-DDC6-4886-1BDA3DDDCE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3354" t="42126" r="22536" b="50881"/>
          <a:stretch/>
        </p:blipFill>
        <p:spPr>
          <a:xfrm>
            <a:off x="0" y="171450"/>
            <a:ext cx="6161088" cy="728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BBB534-012D-C7D1-F7E2-74FCB5F18C6A}"/>
              </a:ext>
            </a:extLst>
          </p:cNvPr>
          <p:cNvSpPr txBox="1"/>
          <p:nvPr/>
        </p:nvSpPr>
        <p:spPr>
          <a:xfrm>
            <a:off x="6265889" y="-59335"/>
            <a:ext cx="449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33" name="Picture 32" descr="A dump truck loading garbage into a dump&#10;&#10;Description automatically generated">
            <a:extLst>
              <a:ext uri="{FF2B5EF4-FFF2-40B4-BE49-F238E27FC236}">
                <a16:creationId xmlns:a16="http://schemas.microsoft.com/office/drawing/2014/main" id="{6CF7A88D-95DE-2D3A-FAC2-CDBEF6A2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24667" y="113117"/>
            <a:ext cx="3927424" cy="3183536"/>
          </a:xfrm>
          <a:prstGeom prst="rect">
            <a:avLst/>
          </a:prstGeom>
        </p:spPr>
      </p:pic>
      <p:pic>
        <p:nvPicPr>
          <p:cNvPr id="35" name="Picture 34" descr="A pile of garbage on fire&#10;&#10;Description automatically generated">
            <a:extLst>
              <a:ext uri="{FF2B5EF4-FFF2-40B4-BE49-F238E27FC236}">
                <a16:creationId xmlns:a16="http://schemas.microsoft.com/office/drawing/2014/main" id="{74FEB797-26FC-5F94-AE5C-443B9C456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24668" y="3429000"/>
            <a:ext cx="3927423" cy="33062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F4E799-971D-2EEB-6302-F60DDED21BB6}"/>
              </a:ext>
            </a:extLst>
          </p:cNvPr>
          <p:cNvSpPr txBox="1"/>
          <p:nvPr/>
        </p:nvSpPr>
        <p:spPr>
          <a:xfrm>
            <a:off x="139909" y="5522410"/>
            <a:ext cx="7864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"Waste is wealth placed in the wrong place."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624" y="23582"/>
            <a:ext cx="11812751" cy="603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4"/>
              </a:lnSpc>
            </a:pPr>
            <a:r>
              <a:rPr lang="en-I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Impact of Improper Garbage Management</a:t>
            </a:r>
            <a:endParaRPr lang="en-US" sz="3200" b="1" spc="-224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043946" y="1200258"/>
            <a:ext cx="2423023" cy="1120563"/>
          </a:xfrm>
          <a:custGeom>
            <a:avLst/>
            <a:gdLst/>
            <a:ahLst/>
            <a:cxnLst/>
            <a:rect l="l" t="t" r="r" b="b"/>
            <a:pathLst>
              <a:path w="3634535" h="2451659">
                <a:moveTo>
                  <a:pt x="0" y="0"/>
                </a:moveTo>
                <a:lnTo>
                  <a:pt x="3634535" y="0"/>
                </a:lnTo>
                <a:lnTo>
                  <a:pt x="3634535" y="2451659"/>
                </a:lnTo>
                <a:lnTo>
                  <a:pt x="0" y="245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75340" y="1232959"/>
            <a:ext cx="2287879" cy="1087903"/>
          </a:xfrm>
          <a:custGeom>
            <a:avLst/>
            <a:gdLst/>
            <a:ahLst/>
            <a:cxnLst/>
            <a:rect l="l" t="t" r="r" b="b"/>
            <a:pathLst>
              <a:path w="3704975" h="2499174">
                <a:moveTo>
                  <a:pt x="0" y="0"/>
                </a:moveTo>
                <a:lnTo>
                  <a:pt x="3704976" y="0"/>
                </a:lnTo>
                <a:lnTo>
                  <a:pt x="3704976" y="2499174"/>
                </a:lnTo>
                <a:lnTo>
                  <a:pt x="0" y="2499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6" name="Freeform 6"/>
          <p:cNvSpPr/>
          <p:nvPr/>
        </p:nvSpPr>
        <p:spPr>
          <a:xfrm>
            <a:off x="8740544" y="1211221"/>
            <a:ext cx="2250945" cy="1131379"/>
          </a:xfrm>
          <a:custGeom>
            <a:avLst/>
            <a:gdLst/>
            <a:ahLst/>
            <a:cxnLst/>
            <a:rect l="l" t="t" r="r" b="b"/>
            <a:pathLst>
              <a:path w="3883933" h="2619889">
                <a:moveTo>
                  <a:pt x="0" y="0"/>
                </a:moveTo>
                <a:lnTo>
                  <a:pt x="3883932" y="0"/>
                </a:lnTo>
                <a:lnTo>
                  <a:pt x="3883932" y="2619889"/>
                </a:lnTo>
                <a:lnTo>
                  <a:pt x="0" y="2619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975340" y="1483918"/>
            <a:ext cx="205133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3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</a:p>
          <a:p>
            <a:pPr algn="ctr">
              <a:lnSpc>
                <a:spcPts val="2443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Pollution</a:t>
            </a:r>
            <a:endParaRPr lang="en-US" sz="2400" b="1" dirty="0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35240" y="1441678"/>
            <a:ext cx="246155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7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Soil </a:t>
            </a:r>
          </a:p>
          <a:p>
            <a:pPr algn="ctr">
              <a:lnSpc>
                <a:spcPts val="2707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Degradation</a:t>
            </a:r>
            <a:endParaRPr lang="en-US" sz="2400" dirty="0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86683" y="1424196"/>
            <a:ext cx="213754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7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Water Contamination</a:t>
            </a:r>
            <a:endParaRPr lang="en-US" sz="2400" dirty="0">
              <a:solidFill>
                <a:srgbClr val="FDFD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25136C5-7E62-D2BC-D09B-16C1DA2F5551}"/>
              </a:ext>
            </a:extLst>
          </p:cNvPr>
          <p:cNvSpPr/>
          <p:nvPr/>
        </p:nvSpPr>
        <p:spPr>
          <a:xfrm>
            <a:off x="1966545" y="2557934"/>
            <a:ext cx="172078" cy="2660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1FC2405-BA5F-8CC7-D0B9-B5C9CC4876CA}"/>
              </a:ext>
            </a:extLst>
          </p:cNvPr>
          <p:cNvSpPr/>
          <p:nvPr/>
        </p:nvSpPr>
        <p:spPr>
          <a:xfrm flipH="1">
            <a:off x="6222556" y="2585882"/>
            <a:ext cx="172078" cy="2574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F9A858B-5F32-3AF5-50B1-3AFD871B98EA}"/>
              </a:ext>
            </a:extLst>
          </p:cNvPr>
          <p:cNvSpPr/>
          <p:nvPr/>
        </p:nvSpPr>
        <p:spPr>
          <a:xfrm flipH="1">
            <a:off x="9779976" y="2566551"/>
            <a:ext cx="172078" cy="2574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0439A4-311D-294C-52FF-3104B745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9812" y="6482238"/>
            <a:ext cx="75723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D2E35E-6EB9-38CF-7227-5A988519C3FC}"/>
              </a:ext>
            </a:extLst>
          </p:cNvPr>
          <p:cNvSpPr txBox="1"/>
          <p:nvPr/>
        </p:nvSpPr>
        <p:spPr>
          <a:xfrm>
            <a:off x="779490" y="2927061"/>
            <a:ext cx="2671968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: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Burning waste releases toxic gases.</a:t>
            </a:r>
          </a:p>
          <a:p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Cause respiratory issues.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Increases global warming.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B4897-7675-38B9-2FBC-1BCFAE053252}"/>
              </a:ext>
            </a:extLst>
          </p:cNvPr>
          <p:cNvSpPr txBox="1"/>
          <p:nvPr/>
        </p:nvSpPr>
        <p:spPr>
          <a:xfrm>
            <a:off x="5043947" y="3091462"/>
            <a:ext cx="2499890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: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Waste in water bodies pollutes rivers, lakes, and oceans.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Affecting drinking water.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D8A1B6-4494-5D18-71F7-516D69F632A0}"/>
              </a:ext>
            </a:extLst>
          </p:cNvPr>
          <p:cNvSpPr txBox="1"/>
          <p:nvPr/>
        </p:nvSpPr>
        <p:spPr>
          <a:xfrm>
            <a:off x="8740544" y="3117462"/>
            <a:ext cx="2461551" cy="2554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:</a:t>
            </a:r>
          </a:p>
          <a:p>
            <a:pPr marL="342900" indent="-342900">
              <a:buFont typeface="Wingdings" pitchFamily="2" charset="2"/>
              <a:buChar char="Ø"/>
            </a:pPr>
            <a:endParaRPr lang="en-I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Hazardous chemicals leach into soil.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Reduces soil fertility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9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/>
      <p:bldP spid="9" grpId="0"/>
      <p:bldP spid="10" grpId="0"/>
      <p:bldP spid="19" grpId="0" animBg="1"/>
      <p:bldP spid="20" grpId="0" animBg="1"/>
      <p:bldP spid="21" grpId="0" animBg="1"/>
      <p:bldP spid="26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85C3-FF6D-4E10-5588-C718C3C1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6" y="84582"/>
            <a:ext cx="3822137" cy="694908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Aspects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16767-0EC6-A106-B4AD-1587DAD3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43" y="1094282"/>
            <a:ext cx="11401293" cy="54714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Aim:</a:t>
            </a:r>
          </a:p>
          <a:p>
            <a:pPr marL="514350" indent="-514350">
              <a:buAutoNum type="arabicPeriod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Classify garbage into categories to ensure high-quality materials for recycling and reuse and reduce landfill waste.</a:t>
            </a:r>
          </a:p>
          <a:p>
            <a:pPr marL="514350" indent="-514350">
              <a:buAutoNum type="arabicPeriod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Use deep learning to automate garbage sorting to reduce manual sorting and human error.</a:t>
            </a:r>
          </a:p>
          <a:p>
            <a:pPr marL="514350" indent="-514350">
              <a:buAutoNum type="arabicPeriod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Decrease time and costs.</a:t>
            </a:r>
          </a:p>
          <a:p>
            <a:pPr marL="0" indent="0"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How can deep learning model automate garbage classification, improving recycling accuracy, while reducing environmental impact and operational costs?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16CCB-3529-8A06-5237-20143719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B2E8B4-9C5F-E69C-64FB-FF3AD5C15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85" y="10904"/>
            <a:ext cx="1803816" cy="148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7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4FA1-6CEE-1FEA-0E79-D1F851F3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57" y="178475"/>
            <a:ext cx="4391764" cy="539292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Project Workflow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FAB14-9C2D-1B42-7E2C-DDC81615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6</a:t>
            </a:fld>
            <a:endParaRPr lang="en-US"/>
          </a:p>
        </p:txBody>
      </p:sp>
      <p:pic>
        <p:nvPicPr>
          <p:cNvPr id="6" name="object 23">
            <a:extLst>
              <a:ext uri="{FF2B5EF4-FFF2-40B4-BE49-F238E27FC236}">
                <a16:creationId xmlns:a16="http://schemas.microsoft.com/office/drawing/2014/main" id="{155BEC2F-F281-0632-7021-B6BB317C85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0255" y="1069079"/>
            <a:ext cx="1624985" cy="2464518"/>
          </a:xfrm>
          <a:prstGeom prst="rect">
            <a:avLst/>
          </a:prstGeom>
        </p:spPr>
      </p:pic>
      <p:sp>
        <p:nvSpPr>
          <p:cNvPr id="7" name="object 26">
            <a:extLst>
              <a:ext uri="{FF2B5EF4-FFF2-40B4-BE49-F238E27FC236}">
                <a16:creationId xmlns:a16="http://schemas.microsoft.com/office/drawing/2014/main" id="{7418BB54-B962-3996-7C29-ADB76F86E884}"/>
              </a:ext>
            </a:extLst>
          </p:cNvPr>
          <p:cNvSpPr txBox="1"/>
          <p:nvPr/>
        </p:nvSpPr>
        <p:spPr>
          <a:xfrm>
            <a:off x="628408" y="1726601"/>
            <a:ext cx="95797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855"/>
              </a:lnSpc>
              <a:spcBef>
                <a:spcPts val="100"/>
              </a:spcBef>
            </a:pPr>
            <a:r>
              <a:rPr sz="2400" b="1" spc="-47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2400" dirty="0">
              <a:latin typeface="Arial"/>
              <a:cs typeface="Arial"/>
            </a:endParaRPr>
          </a:p>
          <a:p>
            <a:pPr marL="12701">
              <a:lnSpc>
                <a:spcPts val="4296"/>
              </a:lnSpc>
            </a:pPr>
            <a:r>
              <a:rPr sz="3600" b="1" spc="-550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40">
            <a:extLst>
              <a:ext uri="{FF2B5EF4-FFF2-40B4-BE49-F238E27FC236}">
                <a16:creationId xmlns:a16="http://schemas.microsoft.com/office/drawing/2014/main" id="{E9ECD0E1-D406-F1F9-CE29-59AEC7A748E0}"/>
              </a:ext>
            </a:extLst>
          </p:cNvPr>
          <p:cNvSpPr txBox="1"/>
          <p:nvPr/>
        </p:nvSpPr>
        <p:spPr>
          <a:xfrm>
            <a:off x="1983322" y="1108906"/>
            <a:ext cx="3607633" cy="2045432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1">
              <a:spcBef>
                <a:spcPts val="750"/>
              </a:spcBef>
            </a:pPr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and Preparation:</a:t>
            </a:r>
          </a:p>
          <a:p>
            <a:pPr marL="12701">
              <a:spcBef>
                <a:spcPts val="75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Collected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analyzed,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visualized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preprocessed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25" dirty="0">
                <a:latin typeface="Arial" panose="020B0604020202020204" pitchFamily="34" charset="0"/>
                <a:cs typeface="Arial" panose="020B0604020202020204" pitchFamily="34" charset="0"/>
              </a:rPr>
              <a:t>resizing and encoding</a:t>
            </a:r>
            <a:r>
              <a:rPr sz="2000" spc="-1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D245366-86FB-C0A1-5607-2DD1F76302CC}"/>
              </a:ext>
            </a:extLst>
          </p:cNvPr>
          <p:cNvSpPr/>
          <p:nvPr/>
        </p:nvSpPr>
        <p:spPr>
          <a:xfrm>
            <a:off x="1875013" y="3297157"/>
            <a:ext cx="3351529" cy="8255"/>
          </a:xfrm>
          <a:custGeom>
            <a:avLst/>
            <a:gdLst/>
            <a:ahLst/>
            <a:cxnLst/>
            <a:rect l="l" t="t" r="r" b="b"/>
            <a:pathLst>
              <a:path w="3351529" h="8254">
                <a:moveTo>
                  <a:pt x="0" y="8099"/>
                </a:moveTo>
                <a:lnTo>
                  <a:pt x="3351299" y="0"/>
                </a:lnTo>
              </a:path>
            </a:pathLst>
          </a:custGeom>
          <a:ln w="50799">
            <a:solidFill>
              <a:srgbClr val="CC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9">
            <a:extLst>
              <a:ext uri="{FF2B5EF4-FFF2-40B4-BE49-F238E27FC236}">
                <a16:creationId xmlns:a16="http://schemas.microsoft.com/office/drawing/2014/main" id="{CA0D1DD4-141F-0102-14F9-98C56D0AF3C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56" y="3789450"/>
            <a:ext cx="1624986" cy="2731270"/>
          </a:xfrm>
          <a:prstGeom prst="rect">
            <a:avLst/>
          </a:prstGeom>
        </p:spPr>
      </p:pic>
      <p:sp>
        <p:nvSpPr>
          <p:cNvPr id="11" name="object 33">
            <a:extLst>
              <a:ext uri="{FF2B5EF4-FFF2-40B4-BE49-F238E27FC236}">
                <a16:creationId xmlns:a16="http://schemas.microsoft.com/office/drawing/2014/main" id="{9280A926-E8C9-3874-7AFA-06667ED61F38}"/>
              </a:ext>
            </a:extLst>
          </p:cNvPr>
          <p:cNvSpPr txBox="1"/>
          <p:nvPr/>
        </p:nvSpPr>
        <p:spPr>
          <a:xfrm>
            <a:off x="663981" y="4631691"/>
            <a:ext cx="5975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855"/>
              </a:lnSpc>
              <a:spcBef>
                <a:spcPts val="100"/>
              </a:spcBef>
            </a:pPr>
            <a:r>
              <a:rPr sz="2400" b="1" spc="-47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2400" dirty="0">
              <a:latin typeface="Arial"/>
              <a:cs typeface="Arial"/>
            </a:endParaRPr>
          </a:p>
          <a:p>
            <a:pPr marL="12701">
              <a:lnSpc>
                <a:spcPts val="4296"/>
              </a:lnSpc>
            </a:pPr>
            <a:r>
              <a:rPr sz="3600" b="1" spc="-29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2" name="object 41">
            <a:extLst>
              <a:ext uri="{FF2B5EF4-FFF2-40B4-BE49-F238E27FC236}">
                <a16:creationId xmlns:a16="http://schemas.microsoft.com/office/drawing/2014/main" id="{5A379AFE-5179-D311-E8CB-1292093E4DD8}"/>
              </a:ext>
            </a:extLst>
          </p:cNvPr>
          <p:cNvSpPr txBox="1"/>
          <p:nvPr/>
        </p:nvSpPr>
        <p:spPr>
          <a:xfrm>
            <a:off x="1949982" y="4252488"/>
            <a:ext cx="3786656" cy="1327286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1">
              <a:spcBef>
                <a:spcPts val="750"/>
              </a:spcBef>
            </a:pPr>
            <a:r>
              <a:rPr sz="2000" b="1" dirty="0">
                <a:solidFill>
                  <a:srgbClr val="FFC000"/>
                </a:solidFill>
                <a:latin typeface="Arial"/>
                <a:cs typeface="Arial"/>
              </a:rPr>
              <a:t>Analytical</a:t>
            </a:r>
            <a:r>
              <a:rPr sz="2000" b="1" spc="-1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Approach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* Multiple deep learning models, specifically CNN architectures: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C76DDE08-1DE4-B4A0-7AEE-2B78C11FF706}"/>
              </a:ext>
            </a:extLst>
          </p:cNvPr>
          <p:cNvSpPr/>
          <p:nvPr/>
        </p:nvSpPr>
        <p:spPr>
          <a:xfrm>
            <a:off x="1949982" y="5575230"/>
            <a:ext cx="3518535" cy="18415"/>
          </a:xfrm>
          <a:custGeom>
            <a:avLst/>
            <a:gdLst/>
            <a:ahLst/>
            <a:cxnLst/>
            <a:rect l="l" t="t" r="r" b="b"/>
            <a:pathLst>
              <a:path w="3518534" h="18414">
                <a:moveTo>
                  <a:pt x="0" y="0"/>
                </a:moveTo>
                <a:lnTo>
                  <a:pt x="3518399" y="18299"/>
                </a:lnTo>
              </a:path>
            </a:pathLst>
          </a:custGeom>
          <a:ln w="50799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5">
            <a:extLst>
              <a:ext uri="{FF2B5EF4-FFF2-40B4-BE49-F238E27FC236}">
                <a16:creationId xmlns:a16="http://schemas.microsoft.com/office/drawing/2014/main" id="{FF37E17F-BDE2-22D8-B783-3F69C3AE69E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1539" y="1139421"/>
            <a:ext cx="1624985" cy="2383589"/>
          </a:xfrm>
          <a:prstGeom prst="rect">
            <a:avLst/>
          </a:prstGeom>
        </p:spPr>
      </p:pic>
      <p:sp>
        <p:nvSpPr>
          <p:cNvPr id="15" name="object 34">
            <a:extLst>
              <a:ext uri="{FF2B5EF4-FFF2-40B4-BE49-F238E27FC236}">
                <a16:creationId xmlns:a16="http://schemas.microsoft.com/office/drawing/2014/main" id="{259AB76A-5DD5-9CC6-A4EA-4EA244D0F920}"/>
              </a:ext>
            </a:extLst>
          </p:cNvPr>
          <p:cNvSpPr txBox="1"/>
          <p:nvPr/>
        </p:nvSpPr>
        <p:spPr>
          <a:xfrm>
            <a:off x="6755263" y="1726628"/>
            <a:ext cx="5975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855"/>
              </a:lnSpc>
              <a:spcBef>
                <a:spcPts val="100"/>
              </a:spcBef>
            </a:pPr>
            <a:r>
              <a:rPr sz="2400" b="1" spc="-47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2400" dirty="0">
              <a:latin typeface="Arial"/>
              <a:cs typeface="Arial"/>
            </a:endParaRPr>
          </a:p>
          <a:p>
            <a:pPr marL="12701">
              <a:lnSpc>
                <a:spcPts val="4296"/>
              </a:lnSpc>
            </a:pPr>
            <a:r>
              <a:rPr sz="3600" b="1" spc="-290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6" name="object 42">
            <a:extLst>
              <a:ext uri="{FF2B5EF4-FFF2-40B4-BE49-F238E27FC236}">
                <a16:creationId xmlns:a16="http://schemas.microsoft.com/office/drawing/2014/main" id="{43229D07-F67E-BCCA-AF79-5864C1A1FFD8}"/>
              </a:ext>
            </a:extLst>
          </p:cNvPr>
          <p:cNvSpPr txBox="1"/>
          <p:nvPr/>
        </p:nvSpPr>
        <p:spPr>
          <a:xfrm>
            <a:off x="8009166" y="1449648"/>
            <a:ext cx="3707469" cy="1383777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1">
              <a:spcBef>
                <a:spcPts val="750"/>
              </a:spcBef>
            </a:pPr>
            <a:r>
              <a:rPr sz="2000" b="1" dirty="0">
                <a:solidFill>
                  <a:srgbClr val="FFC000"/>
                </a:solidFill>
                <a:latin typeface="Arial"/>
                <a:cs typeface="Arial"/>
              </a:rPr>
              <a:t>Models</a:t>
            </a:r>
            <a:r>
              <a:rPr sz="2000" b="1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Arial"/>
                <a:cs typeface="Arial"/>
              </a:rPr>
              <a:t>Preparation</a:t>
            </a:r>
            <a:endParaRPr sz="2000" dirty="0">
              <a:solidFill>
                <a:srgbClr val="FFC000"/>
              </a:solidFill>
              <a:latin typeface="Arial"/>
              <a:cs typeface="Arial"/>
            </a:endParaRPr>
          </a:p>
          <a:p>
            <a:pPr marL="12701" marR="5080">
              <a:lnSpc>
                <a:spcPct val="114999"/>
              </a:lnSpc>
              <a:spcBef>
                <a:spcPts val="180"/>
              </a:spcBef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* Split the data into training and  validation sets.</a:t>
            </a:r>
          </a:p>
          <a:p>
            <a:pPr marL="12701" marR="5080">
              <a:lnSpc>
                <a:spcPct val="114999"/>
              </a:lnSpc>
              <a:spcBef>
                <a:spcPts val="18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0AA3E85E-A8FC-52F7-C757-7B1A73D479E8}"/>
              </a:ext>
            </a:extLst>
          </p:cNvPr>
          <p:cNvSpPr/>
          <p:nvPr/>
        </p:nvSpPr>
        <p:spPr>
          <a:xfrm>
            <a:off x="8009166" y="2728094"/>
            <a:ext cx="3558540" cy="15875"/>
          </a:xfrm>
          <a:custGeom>
            <a:avLst/>
            <a:gdLst/>
            <a:ahLst/>
            <a:cxnLst/>
            <a:rect l="l" t="t" r="r" b="b"/>
            <a:pathLst>
              <a:path w="3558540" h="15875">
                <a:moveTo>
                  <a:pt x="0" y="0"/>
                </a:moveTo>
                <a:lnTo>
                  <a:pt x="3557929" y="15412"/>
                </a:lnTo>
              </a:path>
            </a:pathLst>
          </a:custGeom>
          <a:ln w="50799">
            <a:solidFill>
              <a:srgbClr val="CC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1">
            <a:extLst>
              <a:ext uri="{FF2B5EF4-FFF2-40B4-BE49-F238E27FC236}">
                <a16:creationId xmlns:a16="http://schemas.microsoft.com/office/drawing/2014/main" id="{C3067640-E7DA-FE17-8D20-E8352E7FF3F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1844" y="3789450"/>
            <a:ext cx="1624985" cy="2620638"/>
          </a:xfrm>
          <a:prstGeom prst="rect">
            <a:avLst/>
          </a:prstGeom>
        </p:spPr>
      </p:pic>
      <p:sp>
        <p:nvSpPr>
          <p:cNvPr id="19" name="object 35">
            <a:extLst>
              <a:ext uri="{FF2B5EF4-FFF2-40B4-BE49-F238E27FC236}">
                <a16:creationId xmlns:a16="http://schemas.microsoft.com/office/drawing/2014/main" id="{22ECB6C4-D411-795C-B273-7FE00409AF70}"/>
              </a:ext>
            </a:extLst>
          </p:cNvPr>
          <p:cNvSpPr txBox="1"/>
          <p:nvPr/>
        </p:nvSpPr>
        <p:spPr>
          <a:xfrm>
            <a:off x="6775568" y="4554300"/>
            <a:ext cx="5975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855"/>
              </a:lnSpc>
              <a:spcBef>
                <a:spcPts val="100"/>
              </a:spcBef>
            </a:pPr>
            <a:r>
              <a:rPr sz="2400" b="1" spc="-475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endParaRPr sz="2400" dirty="0">
              <a:latin typeface="Arial"/>
              <a:cs typeface="Arial"/>
            </a:endParaRPr>
          </a:p>
          <a:p>
            <a:pPr marL="12701">
              <a:lnSpc>
                <a:spcPts val="4296"/>
              </a:lnSpc>
            </a:pP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20" name="object 43">
            <a:extLst>
              <a:ext uri="{FF2B5EF4-FFF2-40B4-BE49-F238E27FC236}">
                <a16:creationId xmlns:a16="http://schemas.microsoft.com/office/drawing/2014/main" id="{E47C9041-AB0B-501B-1371-76EC43ABC473}"/>
              </a:ext>
            </a:extLst>
          </p:cNvPr>
          <p:cNvSpPr txBox="1"/>
          <p:nvPr/>
        </p:nvSpPr>
        <p:spPr>
          <a:xfrm>
            <a:off x="8018860" y="4111871"/>
            <a:ext cx="3890912" cy="1378583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1">
              <a:spcBef>
                <a:spcPts val="750"/>
              </a:spcBef>
            </a:pPr>
            <a:r>
              <a:rPr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sz="2000" b="1" spc="-25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1" marR="5080">
              <a:spcBef>
                <a:spcPts val="395"/>
              </a:spcBef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* Used confusion matrices and accuracy charts to compare models and visualize results.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09FEF46E-D95B-DBE7-DBB3-EE185F12507F}"/>
              </a:ext>
            </a:extLst>
          </p:cNvPr>
          <p:cNvSpPr/>
          <p:nvPr/>
        </p:nvSpPr>
        <p:spPr>
          <a:xfrm>
            <a:off x="8009166" y="5745578"/>
            <a:ext cx="3688079" cy="33020"/>
          </a:xfrm>
          <a:custGeom>
            <a:avLst/>
            <a:gdLst/>
            <a:ahLst/>
            <a:cxnLst/>
            <a:rect l="l" t="t" r="r" b="b"/>
            <a:pathLst>
              <a:path w="3688079" h="33019">
                <a:moveTo>
                  <a:pt x="0" y="0"/>
                </a:moveTo>
                <a:lnTo>
                  <a:pt x="3687899" y="32699"/>
                </a:lnTo>
              </a:path>
            </a:pathLst>
          </a:custGeom>
          <a:ln w="50799">
            <a:solidFill>
              <a:srgbClr val="99F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98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 animBg="1"/>
      <p:bldP spid="15" grpId="0"/>
      <p:bldP spid="16" grpId="0"/>
      <p:bldP spid="17" grpId="0" animBg="1"/>
      <p:bldP spid="19" grpId="0"/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61E5-7E98-95D9-DC84-CCC1FDD0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2" y="137092"/>
            <a:ext cx="11101135" cy="717347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Distribution of Images Across Categories</a:t>
            </a:r>
            <a:endParaRPr lang="en-US" sz="4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83CFD0-A9A3-22D8-46BD-1A6330165727}"/>
              </a:ext>
            </a:extLst>
          </p:cNvPr>
          <p:cNvSpPr/>
          <p:nvPr/>
        </p:nvSpPr>
        <p:spPr>
          <a:xfrm>
            <a:off x="235940" y="1853318"/>
            <a:ext cx="3646120" cy="3608819"/>
          </a:xfrm>
          <a:prstGeom prst="roundRect">
            <a:avLst/>
          </a:prstGeom>
          <a:solidFill>
            <a:schemeClr val="tx1">
              <a:alpha val="932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DF101-6730-3672-A3D4-CAD6DD419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40" y="2316109"/>
            <a:ext cx="3721070" cy="340276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b="1" dirty="0">
                <a:solidFill>
                  <a:srgbClr val="F04D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Source</a:t>
            </a:r>
            <a:r>
              <a:rPr lang="en-IN" sz="2000" dirty="0">
                <a:solidFill>
                  <a:srgbClr val="F04D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obtained from Kaggle.</a:t>
            </a:r>
          </a:p>
          <a:p>
            <a:pPr>
              <a:buFont typeface="Wingdings" pitchFamily="2" charset="2"/>
              <a:buChar char="Ø"/>
            </a:pPr>
            <a:r>
              <a:rPr lang="en-IN" sz="2000" b="1" dirty="0">
                <a:solidFill>
                  <a:srgbClr val="F04D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Images: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3655 images</a:t>
            </a:r>
          </a:p>
          <a:p>
            <a:pPr>
              <a:buFont typeface="Wingdings" pitchFamily="2" charset="2"/>
              <a:buChar char="Ø"/>
            </a:pPr>
            <a:r>
              <a:rPr lang="en-IN" sz="2000" b="1" dirty="0">
                <a:solidFill>
                  <a:srgbClr val="F04D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Categories: 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distinct categories.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0EFD0-C22F-EAFA-36C4-E9F772C8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7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9250AA6-73A7-B378-F6EA-CA475CFB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25" y="1139252"/>
            <a:ext cx="7989757" cy="49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8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A7E62-3D3F-4BD3-C47F-613CFB5E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FF3B19-B582-688B-699D-E858C9C7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304144"/>
            <a:ext cx="3544887" cy="55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5E208D1-F9D1-BDD8-77A8-C869094C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4"/>
          <a:stretch/>
        </p:blipFill>
        <p:spPr bwMode="auto">
          <a:xfrm>
            <a:off x="8964118" y="1304144"/>
            <a:ext cx="3029444" cy="55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EAFDB-320D-E809-6EF4-3BE2645FA78D}"/>
              </a:ext>
            </a:extLst>
          </p:cNvPr>
          <p:cNvSpPr txBox="1"/>
          <p:nvPr/>
        </p:nvSpPr>
        <p:spPr>
          <a:xfrm>
            <a:off x="769032" y="748077"/>
            <a:ext cx="2403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Resizing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DA3DB-2011-5BD2-D75A-FABCDEABEA94}"/>
              </a:ext>
            </a:extLst>
          </p:cNvPr>
          <p:cNvSpPr txBox="1"/>
          <p:nvPr/>
        </p:nvSpPr>
        <p:spPr>
          <a:xfrm>
            <a:off x="198438" y="68900"/>
            <a:ext cx="10369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Standardizing Image Sizes for Consistent Model Training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BB13FF1-5A36-15D7-89E3-D380F8AEA677}"/>
              </a:ext>
            </a:extLst>
          </p:cNvPr>
          <p:cNvSpPr/>
          <p:nvPr/>
        </p:nvSpPr>
        <p:spPr>
          <a:xfrm rot="3585271">
            <a:off x="3357917" y="2082706"/>
            <a:ext cx="405948" cy="608029"/>
          </a:xfrm>
          <a:prstGeom prst="downArrow">
            <a:avLst/>
          </a:prstGeom>
          <a:solidFill>
            <a:srgbClr val="FFFF00">
              <a:alpha val="99000"/>
            </a:srgbClr>
          </a:solidFill>
          <a:ln>
            <a:solidFill>
              <a:schemeClr val="tx1">
                <a:lumMod val="75000"/>
                <a:alpha val="91297"/>
              </a:schemeClr>
            </a:solidFill>
          </a:ln>
          <a:effectLst>
            <a:glow rad="126396">
              <a:schemeClr val="accent5">
                <a:lumMod val="20000"/>
                <a:lumOff val="80000"/>
                <a:alpha val="96000"/>
              </a:schemeClr>
            </a:glow>
            <a:outerShdw blurRad="806219" dist="19693" dir="6749661" algn="ctr" rotWithShape="0">
              <a:schemeClr val="tx1">
                <a:alpha val="55065"/>
              </a:schemeClr>
            </a:outerShdw>
            <a:reflection blurRad="12000"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8FD6493-D37D-52A8-6A7A-B93D37CD3336}"/>
              </a:ext>
            </a:extLst>
          </p:cNvPr>
          <p:cNvSpPr/>
          <p:nvPr/>
        </p:nvSpPr>
        <p:spPr>
          <a:xfrm rot="3585271">
            <a:off x="3540350" y="5979925"/>
            <a:ext cx="405948" cy="608029"/>
          </a:xfrm>
          <a:prstGeom prst="downArrow">
            <a:avLst/>
          </a:prstGeom>
          <a:solidFill>
            <a:srgbClr val="FFFF00">
              <a:alpha val="99000"/>
            </a:srgbClr>
          </a:solidFill>
          <a:ln>
            <a:solidFill>
              <a:schemeClr val="tx1">
                <a:lumMod val="75000"/>
                <a:alpha val="91297"/>
              </a:schemeClr>
            </a:solidFill>
          </a:ln>
          <a:effectLst>
            <a:glow rad="126396">
              <a:schemeClr val="accent5">
                <a:lumMod val="20000"/>
                <a:lumOff val="80000"/>
                <a:alpha val="96000"/>
              </a:schemeClr>
            </a:glow>
            <a:outerShdw blurRad="806219" dist="19693" dir="6749661" algn="ctr" rotWithShape="0">
              <a:schemeClr val="tx1">
                <a:alpha val="55065"/>
              </a:schemeClr>
            </a:outerShdw>
            <a:reflection blurRad="12000"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9ACEB-00C5-BA92-283F-2DF55F57FBEC}"/>
              </a:ext>
            </a:extLst>
          </p:cNvPr>
          <p:cNvSpPr txBox="1"/>
          <p:nvPr/>
        </p:nvSpPr>
        <p:spPr>
          <a:xfrm>
            <a:off x="9589864" y="748077"/>
            <a:ext cx="2403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Resizing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FD9C790-BCC0-A577-998C-2408AEBD7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481807"/>
              </p:ext>
            </p:extLst>
          </p:nvPr>
        </p:nvGraphicFramePr>
        <p:xfrm>
          <a:off x="4317167" y="2058242"/>
          <a:ext cx="4131510" cy="305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18D375FC-DF59-C985-84D1-9B01E89C0012}"/>
              </a:ext>
            </a:extLst>
          </p:cNvPr>
          <p:cNvSpPr/>
          <p:nvPr/>
        </p:nvSpPr>
        <p:spPr>
          <a:xfrm rot="3585271">
            <a:off x="11604950" y="1884675"/>
            <a:ext cx="405948" cy="608029"/>
          </a:xfrm>
          <a:prstGeom prst="downArrow">
            <a:avLst/>
          </a:prstGeom>
          <a:solidFill>
            <a:srgbClr val="FFFF00">
              <a:alpha val="99000"/>
            </a:srgbClr>
          </a:solidFill>
          <a:ln>
            <a:solidFill>
              <a:schemeClr val="tx1">
                <a:lumMod val="75000"/>
                <a:alpha val="91297"/>
              </a:schemeClr>
            </a:solidFill>
          </a:ln>
          <a:effectLst>
            <a:glow rad="126396">
              <a:schemeClr val="accent5">
                <a:lumMod val="20000"/>
                <a:lumOff val="80000"/>
                <a:alpha val="96000"/>
              </a:schemeClr>
            </a:glow>
            <a:outerShdw blurRad="806219" dist="19693" dir="6749661" algn="ctr" rotWithShape="0">
              <a:schemeClr val="tx1">
                <a:alpha val="55065"/>
              </a:schemeClr>
            </a:outerShdw>
            <a:reflection blurRad="12000" stA="0"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/>
      <p:bldGraphic spid="16" grpId="0">
        <p:bldAsOne/>
      </p:bldGraphic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B7B0-24E0-AF86-0CE9-6250028B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7" y="178475"/>
            <a:ext cx="7498121" cy="816852"/>
          </a:xfrm>
        </p:spPr>
        <p:txBody>
          <a:bodyPr anchor="t">
            <a:normAutofit fontScale="90000"/>
          </a:bodyPr>
          <a:lstStyle/>
          <a:p>
            <a:r>
              <a:rPr lang="en-IN" sz="6000" b="1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5778C-4EA8-3127-1A19-E11E402E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3899" y="6314400"/>
            <a:ext cx="7572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77608-3819-479B-BB98-C216BA724EF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D3164D9-E64E-AB59-2EE8-98790BE171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964924"/>
              </p:ext>
            </p:extLst>
          </p:nvPr>
        </p:nvGraphicFramePr>
        <p:xfrm>
          <a:off x="539750" y="1504335"/>
          <a:ext cx="11101388" cy="4804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21B323-73FF-AB4E-8F38-208CA05BC5F0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7583</TotalTime>
  <Words>932</Words>
  <Application>Microsoft Macintosh PowerPoint</Application>
  <PresentationFormat>Widescreen</PresentationFormat>
  <Paragraphs>201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Avenir Next LT Pro</vt:lpstr>
      <vt:lpstr>Bell MT</vt:lpstr>
      <vt:lpstr>Calibri</vt:lpstr>
      <vt:lpstr>Calibri Light</vt:lpstr>
      <vt:lpstr>Courier New</vt:lpstr>
      <vt:lpstr>Times New Roman</vt:lpstr>
      <vt:lpstr>Titillium Web</vt:lpstr>
      <vt:lpstr>Wingdings</vt:lpstr>
      <vt:lpstr>GlowVTI</vt:lpstr>
      <vt:lpstr>Midnight</vt:lpstr>
      <vt:lpstr>PowerPoint Presentation</vt:lpstr>
      <vt:lpstr>Overview</vt:lpstr>
      <vt:lpstr>PowerPoint Presentation</vt:lpstr>
      <vt:lpstr>PowerPoint Presentation</vt:lpstr>
      <vt:lpstr>Business Aspects</vt:lpstr>
      <vt:lpstr>Project Workflow</vt:lpstr>
      <vt:lpstr>Dataset: Distribution of Images Across Categories</vt:lpstr>
      <vt:lpstr>PowerPoint Presentation</vt:lpstr>
      <vt:lpstr>Data Preprocessing</vt:lpstr>
      <vt:lpstr>Training and Test Data Distribution</vt:lpstr>
      <vt:lpstr>Model Training</vt:lpstr>
      <vt:lpstr>Validation Accuracy Comparison</vt:lpstr>
      <vt:lpstr>Model Accuracy Comparison</vt:lpstr>
      <vt:lpstr>Model Loss Comparison</vt:lpstr>
      <vt:lpstr>Confusion Matrix for VGG16</vt:lpstr>
      <vt:lpstr>Confusion Matrix for DenseNet121</vt:lpstr>
      <vt:lpstr>Analysis of Misclassified Images</vt:lpstr>
      <vt:lpstr>Deployment </vt:lpstr>
      <vt:lpstr>Conclusion </vt:lpstr>
      <vt:lpstr>Potential areas of improvement and Future Research</vt:lpstr>
      <vt:lpstr>“Garbage classification is the first step towards a cleaner and greener world”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Haley Heer</dc:creator>
  <cp:lastModifiedBy>Neha Mawal</cp:lastModifiedBy>
  <cp:revision>94</cp:revision>
  <dcterms:created xsi:type="dcterms:W3CDTF">2024-06-09T03:51:07Z</dcterms:created>
  <dcterms:modified xsi:type="dcterms:W3CDTF">2024-08-12T06:20:33Z</dcterms:modified>
</cp:coreProperties>
</file>